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99" r:id="rId4"/>
    <p:sldId id="300" r:id="rId5"/>
    <p:sldId id="301" r:id="rId6"/>
    <p:sldId id="303" r:id="rId7"/>
    <p:sldId id="302" r:id="rId8"/>
    <p:sldId id="280" r:id="rId9"/>
    <p:sldId id="281" r:id="rId10"/>
    <p:sldId id="282" r:id="rId11"/>
    <p:sldId id="283" r:id="rId12"/>
    <p:sldId id="305" r:id="rId13"/>
    <p:sldId id="284" r:id="rId14"/>
    <p:sldId id="306" r:id="rId15"/>
    <p:sldId id="285" r:id="rId16"/>
    <p:sldId id="286" r:id="rId17"/>
    <p:sldId id="258" r:id="rId18"/>
    <p:sldId id="259" r:id="rId19"/>
    <p:sldId id="260" r:id="rId20"/>
    <p:sldId id="261" r:id="rId21"/>
    <p:sldId id="279" r:id="rId22"/>
    <p:sldId id="278" r:id="rId23"/>
    <p:sldId id="271" r:id="rId24"/>
    <p:sldId id="298" r:id="rId25"/>
    <p:sldId id="272" r:id="rId26"/>
    <p:sldId id="273" r:id="rId27"/>
    <p:sldId id="274" r:id="rId28"/>
    <p:sldId id="262" r:id="rId29"/>
    <p:sldId id="263" r:id="rId30"/>
    <p:sldId id="264" r:id="rId31"/>
    <p:sldId id="268" r:id="rId32"/>
    <p:sldId id="265" r:id="rId33"/>
    <p:sldId id="266" r:id="rId34"/>
    <p:sldId id="267" r:id="rId35"/>
    <p:sldId id="307" r:id="rId36"/>
    <p:sldId id="269" r:id="rId37"/>
    <p:sldId id="270" r:id="rId38"/>
    <p:sldId id="275" r:id="rId39"/>
    <p:sldId id="277" r:id="rId40"/>
    <p:sldId id="276" r:id="rId41"/>
    <p:sldId id="287" r:id="rId42"/>
    <p:sldId id="288" r:id="rId43"/>
    <p:sldId id="289" r:id="rId44"/>
    <p:sldId id="291" r:id="rId45"/>
    <p:sldId id="295" r:id="rId46"/>
    <p:sldId id="296" r:id="rId47"/>
    <p:sldId id="290" r:id="rId48"/>
    <p:sldId id="292" r:id="rId49"/>
    <p:sldId id="293" r:id="rId50"/>
    <p:sldId id="294" r:id="rId51"/>
    <p:sldId id="297" r:id="rId5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4F46ECAA-0A62-40BF-8231-45DF4500DB1C}" type="datetimeFigureOut">
              <a:rPr lang="zh-CN" altLang="en-US" smtClean="0"/>
              <a:t>2013/11/17</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DB85E80B-37DA-481F-BF14-5BC334BFFC9D}" type="slidenum">
              <a:rPr lang="zh-CN" altLang="en-US" smtClean="0"/>
              <a:t>‹#›</a:t>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F46ECAA-0A62-40BF-8231-45DF4500DB1C}" type="datetimeFigureOut">
              <a:rPr lang="zh-CN" altLang="en-US" smtClean="0"/>
              <a:t>2013/11/17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85E80B-37DA-481F-BF14-5BC334BFFC9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F46ECAA-0A62-40BF-8231-45DF4500DB1C}" type="datetimeFigureOut">
              <a:rPr lang="zh-CN" altLang="en-US" smtClean="0"/>
              <a:t>2013/11/17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85E80B-37DA-481F-BF14-5BC334BFFC9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4F46ECAA-0A62-40BF-8231-45DF4500DB1C}" type="datetimeFigureOut">
              <a:rPr lang="zh-CN" altLang="en-US" smtClean="0"/>
              <a:t>2013/11/17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85E80B-37DA-481F-BF14-5BC334BFFC9D}" type="slidenum">
              <a:rPr lang="zh-CN" altLang="en-US" smtClean="0"/>
              <a:t>‹#›</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4F46ECAA-0A62-40BF-8231-45DF4500DB1C}" type="datetimeFigureOut">
              <a:rPr lang="zh-CN" altLang="en-US" smtClean="0"/>
              <a:t>2013/11/17</a:t>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DB85E80B-37DA-481F-BF14-5BC334BFFC9D}"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4F46ECAA-0A62-40BF-8231-45DF4500DB1C}" type="datetimeFigureOut">
              <a:rPr lang="zh-CN" altLang="en-US" smtClean="0"/>
              <a:t>2013/11/17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85E80B-37DA-481F-BF14-5BC334BFFC9D}" type="slidenum">
              <a:rPr lang="zh-CN" altLang="en-US" smtClean="0"/>
              <a:t>‹#›</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4F46ECAA-0A62-40BF-8231-45DF4500DB1C}" type="datetimeFigureOut">
              <a:rPr lang="zh-CN" altLang="en-US" smtClean="0"/>
              <a:t>2013/11/17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85E80B-37DA-481F-BF14-5BC334BFFC9D}" type="slidenum">
              <a:rPr lang="zh-CN" altLang="en-US" smtClean="0"/>
              <a:t>‹#›</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4F46ECAA-0A62-40BF-8231-45DF4500DB1C}" type="datetimeFigureOut">
              <a:rPr lang="zh-CN" altLang="en-US" smtClean="0"/>
              <a:t>2013/11/17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85E80B-37DA-481F-BF14-5BC334BFFC9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46ECAA-0A62-40BF-8231-45DF4500DB1C}" type="datetimeFigureOut">
              <a:rPr lang="zh-CN" altLang="en-US" smtClean="0"/>
              <a:t>2013/11/17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85E80B-37DA-481F-BF14-5BC334BFFC9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4F46ECAA-0A62-40BF-8231-45DF4500DB1C}" type="datetimeFigureOut">
              <a:rPr lang="zh-CN" altLang="en-US" smtClean="0"/>
              <a:t>2013/11/17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85E80B-37DA-481F-BF14-5BC334BFFC9D}" type="slidenum">
              <a:rPr lang="zh-CN" altLang="en-US" smtClean="0"/>
              <a:t>‹#›</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4F46ECAA-0A62-40BF-8231-45DF4500DB1C}" type="datetimeFigureOut">
              <a:rPr lang="zh-CN" altLang="en-US" smtClean="0"/>
              <a:t>2013/11/17</a:t>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DB85E80B-37DA-481F-BF14-5BC334BFFC9D}" type="slidenum">
              <a:rPr lang="zh-CN" altLang="en-US" smtClean="0"/>
              <a:t>‹#›</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F46ECAA-0A62-40BF-8231-45DF4500DB1C}" type="datetimeFigureOut">
              <a:rPr lang="zh-CN" altLang="en-US" smtClean="0"/>
              <a:t>2013/11/17</a:t>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B85E80B-37DA-481F-BF14-5BC334BFFC9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fslixinhui@163.com" TargetMode="External"/><Relationship Id="rId2" Type="http://schemas.openxmlformats.org/officeDocument/2006/relationships/image" Target="../media/image2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295400" y="3733800"/>
            <a:ext cx="6400800" cy="1066800"/>
          </a:xfrm>
        </p:spPr>
        <p:txBody>
          <a:bodyPr/>
          <a:lstStyle/>
          <a:p>
            <a:r>
              <a:rPr lang="zh-CN" altLang="en-US" dirty="0" smtClean="0">
                <a:solidFill>
                  <a:srgbClr val="002060"/>
                </a:solidFill>
                <a:latin typeface="方正舒体" panose="02010601030101010101" pitchFamily="2" charset="-122"/>
                <a:ea typeface="方正舒体" panose="02010601030101010101" pitchFamily="2" charset="-122"/>
              </a:rPr>
              <a:t>佛山科学技术学院教育科学学院</a:t>
            </a:r>
            <a:endParaRPr lang="en-US" altLang="zh-CN" dirty="0" smtClean="0">
              <a:solidFill>
                <a:srgbClr val="002060"/>
              </a:solidFill>
              <a:latin typeface="方正舒体" panose="02010601030101010101" pitchFamily="2" charset="-122"/>
              <a:ea typeface="方正舒体" panose="02010601030101010101" pitchFamily="2" charset="-122"/>
            </a:endParaRPr>
          </a:p>
          <a:p>
            <a:r>
              <a:rPr lang="zh-CN" altLang="en-US" dirty="0" smtClean="0">
                <a:solidFill>
                  <a:srgbClr val="002060"/>
                </a:solidFill>
                <a:latin typeface="方正舒体" panose="02010601030101010101" pitchFamily="2" charset="-122"/>
                <a:ea typeface="方正舒体" panose="02010601030101010101" pitchFamily="2" charset="-122"/>
              </a:rPr>
              <a:t>李新晖</a:t>
            </a:r>
            <a:endParaRPr lang="zh-CN" altLang="en-US" dirty="0">
              <a:solidFill>
                <a:srgbClr val="002060"/>
              </a:solidFill>
              <a:latin typeface="方正舒体" panose="02010601030101010101" pitchFamily="2" charset="-122"/>
              <a:ea typeface="方正舒体" panose="02010601030101010101" pitchFamily="2" charset="-122"/>
            </a:endParaRPr>
          </a:p>
        </p:txBody>
      </p:sp>
      <p:sp>
        <p:nvSpPr>
          <p:cNvPr id="2" name="标题 1"/>
          <p:cNvSpPr>
            <a:spLocks noGrp="1"/>
          </p:cNvSpPr>
          <p:nvPr>
            <p:ph type="ctrTitle"/>
          </p:nvPr>
        </p:nvSpPr>
        <p:spPr/>
        <p:txBody>
          <a:bodyPr/>
          <a:lstStyle/>
          <a:p>
            <a:r>
              <a:rPr lang="zh-CN" altLang="en-US" dirty="0" smtClean="0"/>
              <a:t>中小学数字</a:t>
            </a:r>
            <a:r>
              <a:rPr lang="zh-CN" altLang="en-US" dirty="0" smtClean="0"/>
              <a:t>图书馆</a:t>
            </a:r>
            <a:r>
              <a:rPr lang="en-US" altLang="zh-CN" dirty="0" smtClean="0"/>
              <a:t/>
            </a:r>
            <a:br>
              <a:rPr lang="en-US" altLang="zh-CN" dirty="0" smtClean="0"/>
            </a:br>
            <a:r>
              <a:rPr lang="zh-CN" altLang="en-US" dirty="0" smtClean="0"/>
              <a:t>建设标准、</a:t>
            </a:r>
            <a:r>
              <a:rPr lang="zh-CN" altLang="en-US" dirty="0" smtClean="0"/>
              <a:t>趋势与对策</a:t>
            </a:r>
            <a:endParaRPr lang="zh-CN" altLang="en-US" dirty="0"/>
          </a:p>
        </p:txBody>
      </p:sp>
    </p:spTree>
    <p:extLst>
      <p:ext uri="{BB962C8B-B14F-4D97-AF65-F5344CB8AC3E}">
        <p14:creationId xmlns:p14="http://schemas.microsoft.com/office/powerpoint/2010/main" val="63013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15962"/>
          </a:xfrm>
          <a:ln>
            <a:solidFill>
              <a:schemeClr val="accent5"/>
            </a:solidFill>
          </a:ln>
          <a:effectLst>
            <a:glow rad="228600">
              <a:schemeClr val="accent3">
                <a:satMod val="175000"/>
                <a:alpha val="40000"/>
              </a:schemeClr>
            </a:glow>
          </a:effectLst>
        </p:spPr>
        <p:txBody>
          <a:bodyPr>
            <a:normAutofit fontScale="90000"/>
          </a:bodyPr>
          <a:lstStyle/>
          <a:p>
            <a:r>
              <a:rPr lang="zh-CN" altLang="en-US" sz="3200" b="1" dirty="0" smtClean="0">
                <a:solidFill>
                  <a:srgbClr val="C00000"/>
                </a:solidFill>
                <a:latin typeface="华文楷体" panose="02010600040101010101" pitchFamily="2" charset="-122"/>
                <a:ea typeface="华文楷体" panose="02010600040101010101" pitchFamily="2" charset="-122"/>
              </a:rPr>
              <a:t>１、佛山</a:t>
            </a:r>
            <a:r>
              <a:rPr lang="zh-CN" altLang="en-US" sz="3200" b="1" dirty="0">
                <a:solidFill>
                  <a:srgbClr val="C00000"/>
                </a:solidFill>
                <a:latin typeface="华文楷体" panose="02010600040101010101" pitchFamily="2" charset="-122"/>
                <a:ea typeface="华文楷体" panose="02010600040101010101" pitchFamily="2" charset="-122"/>
              </a:rPr>
              <a:t>市中小学数字图书馆建设标准解读</a:t>
            </a:r>
            <a:endParaRPr lang="zh-CN" altLang="en-US" sz="3200" dirty="0">
              <a:solidFill>
                <a:srgbClr val="C00000"/>
              </a:solidFill>
            </a:endParaRPr>
          </a:p>
        </p:txBody>
      </p:sp>
      <p:sp>
        <p:nvSpPr>
          <p:cNvPr id="3" name="内容占位符 2"/>
          <p:cNvSpPr>
            <a:spLocks noGrp="1"/>
          </p:cNvSpPr>
          <p:nvPr>
            <p:ph sz="quarter" idx="1"/>
          </p:nvPr>
        </p:nvSpPr>
        <p:spPr>
          <a:xfrm>
            <a:off x="762000" y="1219200"/>
            <a:ext cx="7924800" cy="4953000"/>
          </a:xfrm>
        </p:spPr>
        <p:txBody>
          <a:bodyPr>
            <a:normAutofit fontScale="85000" lnSpcReduction="10000"/>
          </a:bodyPr>
          <a:lstStyle/>
          <a:p>
            <a:r>
              <a:rPr lang="zh-CN" altLang="en-US" b="1" dirty="0">
                <a:solidFill>
                  <a:srgbClr val="0070C0"/>
                </a:solidFill>
                <a:latin typeface="华文楷体" panose="02010600040101010101" pitchFamily="2" charset="-122"/>
                <a:ea typeface="华文楷体" panose="02010600040101010101" pitchFamily="2" charset="-122"/>
              </a:rPr>
              <a:t>数字图书馆资源建设</a:t>
            </a:r>
            <a:r>
              <a:rPr lang="zh-CN" altLang="en-US" b="1" dirty="0" smtClean="0">
                <a:solidFill>
                  <a:srgbClr val="0070C0"/>
                </a:solidFill>
                <a:latin typeface="华文楷体" panose="02010600040101010101" pitchFamily="2" charset="-122"/>
                <a:ea typeface="华文楷体" panose="02010600040101010101" pitchFamily="2" charset="-122"/>
              </a:rPr>
              <a:t>要求</a:t>
            </a:r>
            <a:endParaRPr lang="en-US" altLang="zh-CN" b="1" dirty="0" smtClean="0">
              <a:solidFill>
                <a:srgbClr val="0070C0"/>
              </a:solidFill>
              <a:latin typeface="华文楷体" panose="02010600040101010101" pitchFamily="2" charset="-122"/>
              <a:ea typeface="华文楷体" panose="02010600040101010101" pitchFamily="2" charset="-122"/>
            </a:endParaRPr>
          </a:p>
          <a:p>
            <a:pPr lvl="1">
              <a:lnSpc>
                <a:spcPct val="160000"/>
              </a:lnSpc>
            </a:pPr>
            <a:r>
              <a:rPr lang="en-US" altLang="zh-CN" dirty="0" smtClean="0">
                <a:latin typeface="华文楷体" panose="02010600040101010101" pitchFamily="2" charset="-122"/>
                <a:ea typeface="华文楷体" panose="02010600040101010101" pitchFamily="2" charset="-122"/>
              </a:rPr>
              <a:t>1</a:t>
            </a:r>
            <a:r>
              <a:rPr lang="zh-CN" altLang="en-US" dirty="0">
                <a:latin typeface="华文楷体" panose="02010600040101010101" pitchFamily="2" charset="-122"/>
                <a:ea typeface="华文楷体" panose="02010600040101010101" pitchFamily="2" charset="-122"/>
              </a:rPr>
              <a:t>．</a:t>
            </a:r>
            <a:r>
              <a:rPr lang="zh-CN" altLang="en-US" dirty="0">
                <a:solidFill>
                  <a:srgbClr val="C00000"/>
                </a:solidFill>
                <a:latin typeface="华文楷体" panose="02010600040101010101" pitchFamily="2" charset="-122"/>
                <a:ea typeface="华文楷体" panose="02010600040101010101" pitchFamily="2" charset="-122"/>
              </a:rPr>
              <a:t>提倡数字图书馆资源共享</a:t>
            </a:r>
            <a:r>
              <a:rPr lang="zh-CN" altLang="en-US" dirty="0">
                <a:latin typeface="华文楷体" panose="02010600040101010101" pitchFamily="2" charset="-122"/>
                <a:ea typeface="华文楷体" panose="02010600040101010101" pitchFamily="2" charset="-122"/>
              </a:rPr>
              <a:t>，学校数字图书馆主要依托本地教育城域网的共享资源和</a:t>
            </a:r>
            <a:r>
              <a:rPr lang="zh-CN" altLang="en-US" dirty="0" smtClean="0">
                <a:latin typeface="华文楷体" panose="02010600040101010101" pitchFamily="2" charset="-122"/>
                <a:ea typeface="华文楷体" panose="02010600040101010101" pitchFamily="2" charset="-122"/>
              </a:rPr>
              <a:t>校本资源</a:t>
            </a:r>
            <a:r>
              <a:rPr lang="zh-CN" altLang="en-US" dirty="0">
                <a:latin typeface="华文楷体" panose="02010600040101010101" pitchFamily="2" charset="-122"/>
                <a:ea typeface="华文楷体" panose="02010600040101010101" pitchFamily="2" charset="-122"/>
              </a:rPr>
              <a:t>，以教育主管部门通过本地教育城域网向学校提供数字图书馆系统、电子期刊数据库、</a:t>
            </a:r>
            <a:r>
              <a:rPr lang="zh-CN" altLang="en-US" dirty="0" smtClean="0">
                <a:latin typeface="华文楷体" panose="02010600040101010101" pitchFamily="2" charset="-122"/>
                <a:ea typeface="华文楷体" panose="02010600040101010101" pitchFamily="2" charset="-122"/>
              </a:rPr>
              <a:t>多媒体</a:t>
            </a:r>
            <a:r>
              <a:rPr lang="zh-CN" altLang="en-US" dirty="0">
                <a:latin typeface="华文楷体" panose="02010600040101010101" pitchFamily="2" charset="-122"/>
                <a:ea typeface="华文楷体" panose="02010600040101010101" pitchFamily="2" charset="-122"/>
              </a:rPr>
              <a:t>教育资源库，以及其它电子出版物（如光盘文献、音像制品、教学软件、网上下载的图形资料</a:t>
            </a:r>
            <a:r>
              <a:rPr lang="zh-CN" altLang="en-US" dirty="0" smtClean="0">
                <a:latin typeface="华文楷体" panose="02010600040101010101" pitchFamily="2" charset="-122"/>
                <a:ea typeface="华文楷体" panose="02010600040101010101" pitchFamily="2" charset="-122"/>
              </a:rPr>
              <a:t>）为</a:t>
            </a:r>
            <a:r>
              <a:rPr lang="zh-CN" altLang="en-US" dirty="0">
                <a:latin typeface="华文楷体" panose="02010600040101010101" pitchFamily="2" charset="-122"/>
                <a:ea typeface="华文楷体" panose="02010600040101010101" pitchFamily="2" charset="-122"/>
              </a:rPr>
              <a:t>主要形式。 </a:t>
            </a:r>
          </a:p>
          <a:p>
            <a:pPr lvl="1">
              <a:lnSpc>
                <a:spcPct val="160000"/>
              </a:lnSpc>
            </a:pPr>
            <a:r>
              <a:rPr lang="en-US" altLang="zh-CN" dirty="0">
                <a:latin typeface="华文楷体" panose="02010600040101010101" pitchFamily="2" charset="-122"/>
                <a:ea typeface="华文楷体" panose="02010600040101010101" pitchFamily="2" charset="-122"/>
              </a:rPr>
              <a:t>2</a:t>
            </a:r>
            <a:r>
              <a:rPr lang="zh-CN" altLang="en-US" dirty="0">
                <a:latin typeface="华文楷体" panose="02010600040101010101" pitchFamily="2" charset="-122"/>
                <a:ea typeface="华文楷体" panose="02010600040101010101" pitchFamily="2" charset="-122"/>
              </a:rPr>
              <a:t>．</a:t>
            </a:r>
            <a:r>
              <a:rPr lang="zh-CN" altLang="en-US" dirty="0">
                <a:solidFill>
                  <a:srgbClr val="C00000"/>
                </a:solidFill>
                <a:latin typeface="华文楷体" panose="02010600040101010101" pitchFamily="2" charset="-122"/>
                <a:ea typeface="华文楷体" panose="02010600040101010101" pitchFamily="2" charset="-122"/>
              </a:rPr>
              <a:t>示范类图书馆</a:t>
            </a:r>
            <a:r>
              <a:rPr lang="zh-CN" altLang="en-US" dirty="0">
                <a:latin typeface="华文楷体" panose="02010600040101010101" pitchFamily="2" charset="-122"/>
                <a:ea typeface="华文楷体" panose="02010600040101010101" pitchFamily="2" charset="-122"/>
              </a:rPr>
              <a:t>可积极开发或引进结合学校办学特色和课程设置的校本资源，将馆藏</a:t>
            </a:r>
            <a:r>
              <a:rPr lang="zh-CN" altLang="en-US" dirty="0" smtClean="0">
                <a:latin typeface="华文楷体" panose="02010600040101010101" pitchFamily="2" charset="-122"/>
                <a:ea typeface="华文楷体" panose="02010600040101010101" pitchFamily="2" charset="-122"/>
              </a:rPr>
              <a:t>特色资源</a:t>
            </a:r>
            <a:r>
              <a:rPr lang="zh-CN" altLang="en-US" dirty="0">
                <a:latin typeface="华文楷体" panose="02010600040101010101" pitchFamily="2" charset="-122"/>
                <a:ea typeface="华文楷体" panose="02010600040101010101" pitchFamily="2" charset="-122"/>
              </a:rPr>
              <a:t>数字化，整合网络免费资源、引进商业化电子资源。 </a:t>
            </a:r>
          </a:p>
          <a:p>
            <a:pPr lvl="1">
              <a:lnSpc>
                <a:spcPct val="160000"/>
              </a:lnSpc>
            </a:pPr>
            <a:r>
              <a:rPr lang="en-US" altLang="zh-CN" dirty="0">
                <a:latin typeface="华文楷体" panose="02010600040101010101" pitchFamily="2" charset="-122"/>
                <a:ea typeface="华文楷体" panose="02010600040101010101" pitchFamily="2" charset="-122"/>
              </a:rPr>
              <a:t>3</a:t>
            </a:r>
            <a:r>
              <a:rPr lang="zh-CN" altLang="en-US" dirty="0">
                <a:latin typeface="华文楷体" panose="02010600040101010101" pitchFamily="2" charset="-122"/>
                <a:ea typeface="华文楷体" panose="02010600040101010101" pitchFamily="2" charset="-122"/>
              </a:rPr>
              <a:t>．新购纸本图书的随书光盘应建立</a:t>
            </a:r>
            <a:r>
              <a:rPr lang="zh-CN" altLang="en-US" dirty="0">
                <a:solidFill>
                  <a:srgbClr val="C00000"/>
                </a:solidFill>
                <a:latin typeface="华文楷体" panose="02010600040101010101" pitchFamily="2" charset="-122"/>
                <a:ea typeface="华文楷体" panose="02010600040101010101" pitchFamily="2" charset="-122"/>
              </a:rPr>
              <a:t>随书光盘数据库</a:t>
            </a:r>
            <a:r>
              <a:rPr lang="zh-CN" altLang="en-US" dirty="0">
                <a:latin typeface="华文楷体" panose="02010600040101010101" pitchFamily="2" charset="-122"/>
                <a:ea typeface="华文楷体" panose="02010600040101010101" pitchFamily="2" charset="-122"/>
              </a:rPr>
              <a:t>。 </a:t>
            </a:r>
          </a:p>
          <a:p>
            <a:endParaRPr lang="zh-CN" altLang="en-US" b="1" dirty="0">
              <a:solidFill>
                <a:srgbClr val="0070C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280623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9762"/>
          </a:xfrm>
          <a:ln>
            <a:solidFill>
              <a:schemeClr val="accent5"/>
            </a:solidFill>
          </a:ln>
          <a:effectLst>
            <a:glow rad="228600">
              <a:schemeClr val="accent5">
                <a:satMod val="175000"/>
                <a:alpha val="40000"/>
              </a:schemeClr>
            </a:glow>
          </a:effectLst>
        </p:spPr>
        <p:txBody>
          <a:bodyPr>
            <a:normAutofit/>
          </a:bodyPr>
          <a:lstStyle/>
          <a:p>
            <a:r>
              <a:rPr lang="zh-CN" altLang="en-US" sz="2800" b="1" dirty="0" smtClean="0">
                <a:solidFill>
                  <a:srgbClr val="C00000"/>
                </a:solidFill>
                <a:latin typeface="华文楷体" panose="02010600040101010101" pitchFamily="2" charset="-122"/>
                <a:ea typeface="华文楷体" panose="02010600040101010101" pitchFamily="2" charset="-122"/>
              </a:rPr>
              <a:t>１、佛山</a:t>
            </a:r>
            <a:r>
              <a:rPr lang="zh-CN" altLang="en-US" sz="2800" b="1" dirty="0">
                <a:solidFill>
                  <a:srgbClr val="C00000"/>
                </a:solidFill>
                <a:latin typeface="华文楷体" panose="02010600040101010101" pitchFamily="2" charset="-122"/>
                <a:ea typeface="华文楷体" panose="02010600040101010101" pitchFamily="2" charset="-122"/>
              </a:rPr>
              <a:t>市中小学数字图书馆建设标准解读</a:t>
            </a:r>
            <a:endParaRPr lang="zh-CN" altLang="en-US" sz="2800" dirty="0"/>
          </a:p>
        </p:txBody>
      </p:sp>
      <p:sp>
        <p:nvSpPr>
          <p:cNvPr id="3" name="内容占位符 2"/>
          <p:cNvSpPr>
            <a:spLocks noGrp="1"/>
          </p:cNvSpPr>
          <p:nvPr>
            <p:ph sz="quarter" idx="1"/>
          </p:nvPr>
        </p:nvSpPr>
        <p:spPr>
          <a:xfrm>
            <a:off x="457200" y="1143000"/>
            <a:ext cx="7772400" cy="609600"/>
          </a:xfrm>
        </p:spPr>
        <p:txBody>
          <a:bodyPr/>
          <a:lstStyle/>
          <a:p>
            <a:r>
              <a:rPr lang="zh-CN" altLang="en-US" b="1" dirty="0">
                <a:solidFill>
                  <a:srgbClr val="0070C0"/>
                </a:solidFill>
                <a:latin typeface="华文楷体" panose="02010600040101010101" pitchFamily="2" charset="-122"/>
                <a:ea typeface="华文楷体" panose="02010600040101010101" pitchFamily="2" charset="-122"/>
              </a:rPr>
              <a:t>场室建设</a:t>
            </a:r>
            <a:r>
              <a:rPr lang="zh-CN" altLang="en-US" b="1" dirty="0" smtClean="0">
                <a:solidFill>
                  <a:srgbClr val="0070C0"/>
                </a:solidFill>
                <a:latin typeface="华文楷体" panose="02010600040101010101" pitchFamily="2" charset="-122"/>
                <a:ea typeface="华文楷体" panose="02010600040101010101" pitchFamily="2" charset="-122"/>
              </a:rPr>
              <a:t>指标</a:t>
            </a:r>
            <a:endParaRPr lang="zh-CN" altLang="en-US" b="1" dirty="0">
              <a:solidFill>
                <a:srgbClr val="0070C0"/>
              </a:solidFill>
              <a:latin typeface="华文楷体" panose="02010600040101010101" pitchFamily="2" charset="-122"/>
              <a:ea typeface="华文楷体" panose="02010600040101010101" pitchFamily="2"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382000" cy="456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941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8077200" cy="639762"/>
          </a:xfrm>
          <a:ln>
            <a:solidFill>
              <a:schemeClr val="accent5"/>
            </a:solidFill>
          </a:ln>
          <a:effectLst>
            <a:glow rad="139700">
              <a:schemeClr val="accent3">
                <a:satMod val="175000"/>
                <a:alpha val="40000"/>
              </a:schemeClr>
            </a:glow>
          </a:effectLst>
        </p:spPr>
        <p:txBody>
          <a:bodyPr>
            <a:normAutofit/>
          </a:bodyPr>
          <a:lstStyle/>
          <a:p>
            <a:r>
              <a:rPr lang="zh-CN" altLang="en-US" sz="2800" b="1" dirty="0" smtClean="0">
                <a:solidFill>
                  <a:srgbClr val="C00000"/>
                </a:solidFill>
                <a:latin typeface="华文楷体" panose="02010600040101010101" pitchFamily="2" charset="-122"/>
                <a:ea typeface="华文楷体" panose="02010600040101010101" pitchFamily="2" charset="-122"/>
              </a:rPr>
              <a:t>１、佛山</a:t>
            </a:r>
            <a:r>
              <a:rPr lang="zh-CN" altLang="en-US" sz="2800" b="1" dirty="0">
                <a:solidFill>
                  <a:srgbClr val="C00000"/>
                </a:solidFill>
                <a:latin typeface="华文楷体" panose="02010600040101010101" pitchFamily="2" charset="-122"/>
                <a:ea typeface="华文楷体" panose="02010600040101010101" pitchFamily="2" charset="-122"/>
              </a:rPr>
              <a:t>市中小学数字图书馆建设标准解读</a:t>
            </a:r>
            <a:endParaRPr lang="zh-CN" altLang="en-US" sz="2800" dirty="0"/>
          </a:p>
        </p:txBody>
      </p:sp>
      <p:sp>
        <p:nvSpPr>
          <p:cNvPr id="3" name="内容占位符 2"/>
          <p:cNvSpPr>
            <a:spLocks noGrp="1"/>
          </p:cNvSpPr>
          <p:nvPr>
            <p:ph sz="quarter" idx="1"/>
          </p:nvPr>
        </p:nvSpPr>
        <p:spPr>
          <a:xfrm>
            <a:off x="533400" y="1066800"/>
            <a:ext cx="8077200" cy="2590800"/>
          </a:xfrm>
        </p:spPr>
        <p:txBody>
          <a:bodyPr>
            <a:normAutofit fontScale="92500" lnSpcReduction="10000"/>
          </a:bodyPr>
          <a:lstStyle/>
          <a:p>
            <a:r>
              <a:rPr lang="zh-CN" altLang="en-US" b="1" u="sng" dirty="0">
                <a:solidFill>
                  <a:srgbClr val="008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信息服务及数字图书馆服务</a:t>
            </a:r>
          </a:p>
          <a:p>
            <a:pPr lvl="1">
              <a:lnSpc>
                <a:spcPct val="150000"/>
              </a:lnSpc>
            </a:pPr>
            <a:r>
              <a:rPr lang="en-US" altLang="zh-CN" sz="2000" dirty="0">
                <a:latin typeface="华文楷体" panose="02010600040101010101" pitchFamily="2" charset="-122"/>
                <a:ea typeface="华文楷体" panose="02010600040101010101" pitchFamily="2" charset="-122"/>
              </a:rPr>
              <a:t>1</a:t>
            </a:r>
            <a:r>
              <a:rPr lang="zh-CN" altLang="en-US" sz="2000" dirty="0">
                <a:latin typeface="华文楷体" panose="02010600040101010101" pitchFamily="2" charset="-122"/>
                <a:ea typeface="华文楷体" panose="02010600040101010101" pitchFamily="2" charset="-122"/>
              </a:rPr>
              <a:t>．</a:t>
            </a:r>
            <a:r>
              <a:rPr lang="zh-CN" altLang="en-US" sz="2000" b="1" dirty="0">
                <a:solidFill>
                  <a:srgbClr val="C00000"/>
                </a:solidFill>
                <a:latin typeface="华文楷体" panose="02010600040101010101" pitchFamily="2" charset="-122"/>
                <a:ea typeface="华文楷体" panose="02010600040101010101" pitchFamily="2" charset="-122"/>
              </a:rPr>
              <a:t>设有自助查询系统</a:t>
            </a:r>
            <a:r>
              <a:rPr lang="zh-CN" altLang="en-US" sz="2000" dirty="0">
                <a:latin typeface="华文楷体" panose="02010600040101010101" pitchFamily="2" charset="-122"/>
                <a:ea typeface="华文楷体" panose="02010600040101010101" pitchFamily="2" charset="-122"/>
              </a:rPr>
              <a:t>，或设有专门的咨询窗口，能解答读者咨询，指导读者查找所需资料</a:t>
            </a:r>
            <a:r>
              <a:rPr lang="zh-CN" altLang="en-US" sz="2000" dirty="0" smtClean="0">
                <a:latin typeface="华文楷体" panose="02010600040101010101" pitchFamily="2" charset="-122"/>
                <a:ea typeface="华文楷体" panose="02010600040101010101" pitchFamily="2" charset="-122"/>
              </a:rPr>
              <a:t>，提供</a:t>
            </a:r>
            <a:r>
              <a:rPr lang="zh-CN" altLang="en-US" sz="2000" dirty="0">
                <a:latin typeface="华文楷体" panose="02010600040101010101" pitchFamily="2" charset="-122"/>
                <a:ea typeface="华文楷体" panose="02010600040101010101" pitchFamily="2" charset="-122"/>
              </a:rPr>
              <a:t>检索途径，并有完整记录；示范类图书馆能开展网上教育教学的参考咨询服务。 </a:t>
            </a:r>
          </a:p>
          <a:p>
            <a:pPr lvl="1">
              <a:lnSpc>
                <a:spcPct val="150000"/>
              </a:lnSpc>
            </a:pPr>
            <a:r>
              <a:rPr lang="en-US" altLang="zh-CN" sz="2000" dirty="0">
                <a:latin typeface="华文楷体" panose="02010600040101010101" pitchFamily="2" charset="-122"/>
                <a:ea typeface="华文楷体" panose="02010600040101010101" pitchFamily="2" charset="-122"/>
              </a:rPr>
              <a:t>2</a:t>
            </a:r>
            <a:r>
              <a:rPr lang="zh-CN" altLang="en-US" sz="2000" dirty="0">
                <a:latin typeface="华文楷体" panose="02010600040101010101" pitchFamily="2" charset="-122"/>
                <a:ea typeface="华文楷体" panose="02010600040101010101" pitchFamily="2" charset="-122"/>
              </a:rPr>
              <a:t>．为每位教师和学生注册登记本地</a:t>
            </a:r>
            <a:r>
              <a:rPr lang="zh-CN" altLang="en-US" sz="2000" b="1" dirty="0">
                <a:solidFill>
                  <a:srgbClr val="C00000"/>
                </a:solidFill>
                <a:latin typeface="华文楷体" panose="02010600040101010101" pitchFamily="2" charset="-122"/>
                <a:ea typeface="华文楷体" panose="02010600040101010101" pitchFamily="2" charset="-122"/>
              </a:rPr>
              <a:t>教育城域网账号</a:t>
            </a:r>
            <a:r>
              <a:rPr lang="zh-CN" altLang="en-US" sz="2000" dirty="0">
                <a:latin typeface="华文楷体" panose="02010600040101010101" pitchFamily="2" charset="-122"/>
                <a:ea typeface="华文楷体" panose="02010600040101010101" pitchFamily="2" charset="-122"/>
              </a:rPr>
              <a:t>，实现网上数字阅读和移动阅读功能。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578" y="4032007"/>
            <a:ext cx="5006622" cy="2229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272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8077200" cy="639762"/>
          </a:xfrm>
          <a:ln>
            <a:solidFill>
              <a:schemeClr val="accent5"/>
            </a:solidFill>
          </a:ln>
          <a:effectLst>
            <a:glow rad="139700">
              <a:schemeClr val="accent3">
                <a:satMod val="175000"/>
                <a:alpha val="40000"/>
              </a:schemeClr>
            </a:glow>
          </a:effectLst>
        </p:spPr>
        <p:txBody>
          <a:bodyPr>
            <a:normAutofit/>
          </a:bodyPr>
          <a:lstStyle/>
          <a:p>
            <a:r>
              <a:rPr lang="zh-CN" altLang="en-US" sz="2800" b="1" dirty="0" smtClean="0">
                <a:solidFill>
                  <a:srgbClr val="C00000"/>
                </a:solidFill>
                <a:latin typeface="华文楷体" panose="02010600040101010101" pitchFamily="2" charset="-122"/>
                <a:ea typeface="华文楷体" panose="02010600040101010101" pitchFamily="2" charset="-122"/>
              </a:rPr>
              <a:t>１、佛山</a:t>
            </a:r>
            <a:r>
              <a:rPr lang="zh-CN" altLang="en-US" sz="2800" b="1" dirty="0">
                <a:solidFill>
                  <a:srgbClr val="C00000"/>
                </a:solidFill>
                <a:latin typeface="华文楷体" panose="02010600040101010101" pitchFamily="2" charset="-122"/>
                <a:ea typeface="华文楷体" panose="02010600040101010101" pitchFamily="2" charset="-122"/>
              </a:rPr>
              <a:t>市中小学数字图书馆建设标准解读</a:t>
            </a:r>
            <a:endParaRPr lang="zh-CN" altLang="en-US" sz="2800" dirty="0"/>
          </a:p>
        </p:txBody>
      </p:sp>
      <p:sp>
        <p:nvSpPr>
          <p:cNvPr id="3" name="内容占位符 2"/>
          <p:cNvSpPr>
            <a:spLocks noGrp="1"/>
          </p:cNvSpPr>
          <p:nvPr>
            <p:ph sz="quarter" idx="1"/>
          </p:nvPr>
        </p:nvSpPr>
        <p:spPr>
          <a:xfrm>
            <a:off x="533400" y="1066800"/>
            <a:ext cx="8153400" cy="2771775"/>
          </a:xfrm>
        </p:spPr>
        <p:txBody>
          <a:bodyPr>
            <a:normAutofit fontScale="92500" lnSpcReduction="10000"/>
          </a:bodyPr>
          <a:lstStyle/>
          <a:p>
            <a:r>
              <a:rPr lang="zh-CN" altLang="en-US" b="1" u="sng" dirty="0">
                <a:solidFill>
                  <a:srgbClr val="008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信息服务及数字图书馆服务</a:t>
            </a:r>
          </a:p>
          <a:p>
            <a:pPr lvl="1">
              <a:lnSpc>
                <a:spcPct val="150000"/>
              </a:lnSpc>
            </a:pPr>
            <a:r>
              <a:rPr lang="en-US" altLang="zh-CN" sz="1800" dirty="0" smtClean="0">
                <a:latin typeface="华文楷体" panose="02010600040101010101" pitchFamily="2" charset="-122"/>
                <a:ea typeface="华文楷体" panose="02010600040101010101" pitchFamily="2" charset="-122"/>
              </a:rPr>
              <a:t>3</a:t>
            </a:r>
            <a:r>
              <a:rPr lang="zh-CN" altLang="en-US" sz="1800" dirty="0">
                <a:latin typeface="华文楷体" panose="02010600040101010101" pitchFamily="2" charset="-122"/>
                <a:ea typeface="华文楷体" panose="02010600040101010101" pitchFamily="2" charset="-122"/>
              </a:rPr>
              <a:t>．电子阅览室为师生提供</a:t>
            </a:r>
            <a:r>
              <a:rPr lang="zh-CN" altLang="en-US" sz="1800" b="1" dirty="0">
                <a:solidFill>
                  <a:srgbClr val="C00000"/>
                </a:solidFill>
                <a:latin typeface="华文楷体" panose="02010600040101010101" pitchFamily="2" charset="-122"/>
                <a:ea typeface="华文楷体" panose="02010600040101010101" pitchFamily="2" charset="-122"/>
              </a:rPr>
              <a:t>馆藏信息检索</a:t>
            </a:r>
            <a:r>
              <a:rPr lang="zh-CN" altLang="en-US" sz="1800" dirty="0">
                <a:solidFill>
                  <a:srgbClr val="C00000"/>
                </a:solidFill>
                <a:latin typeface="华文楷体" panose="02010600040101010101" pitchFamily="2" charset="-122"/>
                <a:ea typeface="华文楷体" panose="02010600040101010101" pitchFamily="2" charset="-122"/>
              </a:rPr>
              <a:t>、</a:t>
            </a:r>
            <a:r>
              <a:rPr lang="zh-CN" altLang="en-US" sz="1800" b="1" dirty="0">
                <a:solidFill>
                  <a:srgbClr val="C00000"/>
                </a:solidFill>
                <a:latin typeface="华文楷体" panose="02010600040101010101" pitchFamily="2" charset="-122"/>
                <a:ea typeface="华文楷体" panose="02010600040101010101" pitchFamily="2" charset="-122"/>
              </a:rPr>
              <a:t>电子文献阅览</a:t>
            </a:r>
            <a:r>
              <a:rPr lang="zh-CN" altLang="en-US" sz="1800" dirty="0">
                <a:solidFill>
                  <a:srgbClr val="C00000"/>
                </a:solidFill>
                <a:latin typeface="华文楷体" panose="02010600040101010101" pitchFamily="2" charset="-122"/>
                <a:ea typeface="华文楷体" panose="02010600040101010101" pitchFamily="2" charset="-122"/>
              </a:rPr>
              <a:t>、</a:t>
            </a:r>
            <a:r>
              <a:rPr lang="zh-CN" altLang="en-US" sz="1800" b="1" dirty="0">
                <a:solidFill>
                  <a:srgbClr val="C00000"/>
                </a:solidFill>
                <a:latin typeface="华文楷体" panose="02010600040101010101" pitchFamily="2" charset="-122"/>
                <a:ea typeface="华文楷体" panose="02010600040101010101" pitchFamily="2" charset="-122"/>
              </a:rPr>
              <a:t>网上信息查询浏览及多媒体</a:t>
            </a:r>
            <a:r>
              <a:rPr lang="zh-CN" altLang="en-US" sz="1800" b="1" dirty="0" smtClean="0">
                <a:solidFill>
                  <a:srgbClr val="C00000"/>
                </a:solidFill>
                <a:latin typeface="华文楷体" panose="02010600040101010101" pitchFamily="2" charset="-122"/>
                <a:ea typeface="华文楷体" panose="02010600040101010101" pitchFamily="2" charset="-122"/>
              </a:rPr>
              <a:t>学习</a:t>
            </a:r>
            <a:r>
              <a:rPr lang="zh-CN" altLang="en-US" sz="1800" dirty="0" smtClean="0">
                <a:latin typeface="华文楷体" panose="02010600040101010101" pitchFamily="2" charset="-122"/>
                <a:ea typeface="华文楷体" panose="02010600040101010101" pitchFamily="2" charset="-122"/>
              </a:rPr>
              <a:t>等</a:t>
            </a:r>
            <a:r>
              <a:rPr lang="zh-CN" altLang="en-US" sz="1800" dirty="0">
                <a:latin typeface="华文楷体" panose="02010600040101010101" pitchFamily="2" charset="-122"/>
                <a:ea typeface="华文楷体" panose="02010600040101010101" pitchFamily="2" charset="-122"/>
              </a:rPr>
              <a:t>服务，针对高中学生的特点，提供学习、测验和探究性的网页，包括适合高中生阅读的文章</a:t>
            </a:r>
            <a:r>
              <a:rPr lang="zh-CN" altLang="en-US" sz="1800" dirty="0" smtClean="0">
                <a:latin typeface="华文楷体" panose="02010600040101010101" pitchFamily="2" charset="-122"/>
                <a:ea typeface="华文楷体" panose="02010600040101010101" pitchFamily="2" charset="-122"/>
              </a:rPr>
              <a:t>、视频</a:t>
            </a:r>
            <a:r>
              <a:rPr lang="zh-CN" altLang="en-US" sz="1800" dirty="0">
                <a:latin typeface="华文楷体" panose="02010600040101010101" pitchFamily="2" charset="-122"/>
                <a:ea typeface="华文楷体" panose="02010600040101010101" pitchFamily="2" charset="-122"/>
              </a:rPr>
              <a:t>、音频、图画和参考文献等内容。</a:t>
            </a:r>
            <a:r>
              <a:rPr lang="zh-CN" altLang="en-US" sz="1800" b="1" dirty="0">
                <a:solidFill>
                  <a:srgbClr val="C00000"/>
                </a:solidFill>
                <a:latin typeface="华文楷体" panose="02010600040101010101" pitchFamily="2" charset="-122"/>
                <a:ea typeface="华文楷体" panose="02010600040101010101" pitchFamily="2" charset="-122"/>
              </a:rPr>
              <a:t>示范类图书馆</a:t>
            </a:r>
            <a:r>
              <a:rPr lang="zh-CN" altLang="en-US" sz="1800" dirty="0">
                <a:latin typeface="华文楷体" panose="02010600040101010101" pitchFamily="2" charset="-122"/>
                <a:ea typeface="华文楷体" panose="02010600040101010101" pitchFamily="2" charset="-122"/>
              </a:rPr>
              <a:t>强化</a:t>
            </a:r>
            <a:r>
              <a:rPr lang="zh-CN" altLang="en-US" sz="1800" b="1" dirty="0">
                <a:solidFill>
                  <a:srgbClr val="FF0000"/>
                </a:solidFill>
                <a:latin typeface="华文楷体" panose="02010600040101010101" pitchFamily="2" charset="-122"/>
                <a:ea typeface="华文楷体" panose="02010600040101010101" pitchFamily="2" charset="-122"/>
              </a:rPr>
              <a:t>自助</a:t>
            </a:r>
            <a:r>
              <a:rPr lang="zh-CN" altLang="en-US" sz="1800" dirty="0">
                <a:latin typeface="华文楷体" panose="02010600040101010101" pitchFamily="2" charset="-122"/>
                <a:ea typeface="华文楷体" panose="02010600040101010101" pitchFamily="2" charset="-122"/>
              </a:rPr>
              <a:t>服务</a:t>
            </a:r>
            <a:r>
              <a:rPr lang="en-US" altLang="zh-CN" sz="1800" dirty="0">
                <a:latin typeface="华文楷体" panose="02010600040101010101" pitchFamily="2" charset="-122"/>
                <a:ea typeface="华文楷体" panose="02010600040101010101" pitchFamily="2" charset="-122"/>
              </a:rPr>
              <a:t>,</a:t>
            </a:r>
            <a:r>
              <a:rPr lang="zh-CN" altLang="en-US" sz="1800" dirty="0">
                <a:latin typeface="华文楷体" panose="02010600040101010101" pitchFamily="2" charset="-122"/>
                <a:ea typeface="华文楷体" panose="02010600040101010101" pitchFamily="2" charset="-122"/>
              </a:rPr>
              <a:t>实现全天借还管理；并能</a:t>
            </a:r>
            <a:r>
              <a:rPr lang="zh-CN" altLang="en-US" sz="1800" dirty="0" smtClean="0">
                <a:latin typeface="华文楷体" panose="02010600040101010101" pitchFamily="2" charset="-122"/>
                <a:ea typeface="华文楷体" panose="02010600040101010101" pitchFamily="2" charset="-122"/>
              </a:rPr>
              <a:t>通过藏书</a:t>
            </a:r>
            <a:r>
              <a:rPr lang="zh-CN" altLang="en-US" sz="1800" dirty="0">
                <a:latin typeface="华文楷体" panose="02010600040101010101" pitchFamily="2" charset="-122"/>
                <a:ea typeface="华文楷体" panose="02010600040101010101" pitchFamily="2" charset="-122"/>
              </a:rPr>
              <a:t>分布、信息点分布、管理和服务的灵活方式，方便读者，为课程改革和学生研究性学习</a:t>
            </a:r>
            <a:r>
              <a:rPr lang="zh-CN" altLang="en-US" sz="1800" dirty="0" smtClean="0">
                <a:latin typeface="华文楷体" panose="02010600040101010101" pitchFamily="2" charset="-122"/>
                <a:ea typeface="华文楷体" panose="02010600040101010101" pitchFamily="2" charset="-122"/>
              </a:rPr>
              <a:t>开展广泛性</a:t>
            </a:r>
            <a:r>
              <a:rPr lang="zh-CN" altLang="en-US" sz="1800" dirty="0">
                <a:latin typeface="华文楷体" panose="02010600040101010101" pitchFamily="2" charset="-122"/>
                <a:ea typeface="华文楷体" panose="02010600040101010101" pitchFamily="2" charset="-122"/>
              </a:rPr>
              <a:t>与个性化数字服务。 </a:t>
            </a:r>
          </a:p>
          <a:p>
            <a:endParaRPr lang="zh-CN" altLang="en-US" dirty="0">
              <a:latin typeface="华文楷体" panose="02010600040101010101" pitchFamily="2" charset="-122"/>
              <a:ea typeface="华文楷体" panose="02010600040101010101" pitchFamily="2"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3722511"/>
            <a:ext cx="3707253" cy="2409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3962400"/>
            <a:ext cx="3352800" cy="2169825"/>
          </a:xfrm>
          <a:prstGeom prst="rect">
            <a:avLst/>
          </a:prstGeom>
          <a:noFill/>
        </p:spPr>
        <p:txBody>
          <a:bodyPr wrap="square" rtlCol="0">
            <a:spAutoFit/>
          </a:bodyPr>
          <a:lstStyle/>
          <a:p>
            <a:pPr marL="0" lvl="1">
              <a:lnSpc>
                <a:spcPct val="150000"/>
              </a:lnSpc>
            </a:pPr>
            <a:r>
              <a:rPr lang="en-US" altLang="zh-CN" dirty="0">
                <a:latin typeface="华文楷体" panose="02010600040101010101" pitchFamily="2" charset="-122"/>
                <a:ea typeface="华文楷体" panose="02010600040101010101" pitchFamily="2" charset="-122"/>
              </a:rPr>
              <a:t>4</a:t>
            </a:r>
            <a:r>
              <a:rPr lang="zh-CN" altLang="en-US" dirty="0">
                <a:latin typeface="华文楷体" panose="02010600040101010101" pitchFamily="2" charset="-122"/>
                <a:ea typeface="华文楷体" panose="02010600040101010101" pitchFamily="2" charset="-122"/>
              </a:rPr>
              <a:t>．由教育城域网提供</a:t>
            </a:r>
            <a:r>
              <a:rPr lang="zh-CN" altLang="en-US" b="1" dirty="0">
                <a:solidFill>
                  <a:srgbClr val="C00000"/>
                </a:solidFill>
                <a:latin typeface="华文楷体" panose="02010600040101010101" pitchFamily="2" charset="-122"/>
                <a:ea typeface="华文楷体" panose="02010600040101010101" pitchFamily="2" charset="-122"/>
              </a:rPr>
              <a:t>正版电子图书</a:t>
            </a:r>
            <a:r>
              <a:rPr lang="zh-CN" altLang="en-US" dirty="0">
                <a:latin typeface="华文楷体" panose="02010600040101010101" pitchFamily="2" charset="-122"/>
                <a:ea typeface="华文楷体" panose="02010600040101010101" pitchFamily="2" charset="-122"/>
              </a:rPr>
              <a:t>，通过全市统一举办或学校自行举办数字阅读活动，提高数字资源的利用率。 </a:t>
            </a:r>
          </a:p>
          <a:p>
            <a:pPr>
              <a:lnSpc>
                <a:spcPct val="150000"/>
              </a:lnSpc>
            </a:pPr>
            <a:endParaRPr lang="zh-CN" altLang="en-US" dirty="0"/>
          </a:p>
        </p:txBody>
      </p:sp>
    </p:spTree>
    <p:extLst>
      <p:ext uri="{BB962C8B-B14F-4D97-AF65-F5344CB8AC3E}">
        <p14:creationId xmlns:p14="http://schemas.microsoft.com/office/powerpoint/2010/main" val="180873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274638"/>
            <a:ext cx="8153400" cy="715962"/>
          </a:xfrm>
          <a:ln>
            <a:solidFill>
              <a:schemeClr val="accent3"/>
            </a:solidFill>
          </a:ln>
          <a:effectLst>
            <a:glow rad="139700">
              <a:schemeClr val="accent3">
                <a:satMod val="175000"/>
                <a:alpha val="40000"/>
              </a:schemeClr>
            </a:glow>
          </a:effectLst>
        </p:spPr>
        <p:txBody>
          <a:bodyPr>
            <a:normAutofit/>
          </a:bodyPr>
          <a:lstStyle/>
          <a:p>
            <a:r>
              <a:rPr lang="zh-CN" altLang="en-US" sz="2800" b="1" dirty="0" smtClean="0">
                <a:solidFill>
                  <a:srgbClr val="C00000"/>
                </a:solidFill>
                <a:latin typeface="华文楷体" panose="02010600040101010101" pitchFamily="2" charset="-122"/>
                <a:ea typeface="华文楷体" panose="02010600040101010101" pitchFamily="2" charset="-122"/>
              </a:rPr>
              <a:t>１、佛山</a:t>
            </a:r>
            <a:r>
              <a:rPr lang="zh-CN" altLang="en-US" sz="2800" b="1" dirty="0">
                <a:solidFill>
                  <a:srgbClr val="C00000"/>
                </a:solidFill>
                <a:latin typeface="华文楷体" panose="02010600040101010101" pitchFamily="2" charset="-122"/>
                <a:ea typeface="华文楷体" panose="02010600040101010101" pitchFamily="2" charset="-122"/>
              </a:rPr>
              <a:t>市中小学数字图书馆建设标准解读</a:t>
            </a:r>
            <a:endParaRPr lang="zh-CN" altLang="en-US" sz="2800" dirty="0"/>
          </a:p>
        </p:txBody>
      </p:sp>
      <p:sp>
        <p:nvSpPr>
          <p:cNvPr id="3" name="内容占位符 2"/>
          <p:cNvSpPr>
            <a:spLocks noGrp="1"/>
          </p:cNvSpPr>
          <p:nvPr>
            <p:ph sz="quarter" idx="1"/>
          </p:nvPr>
        </p:nvSpPr>
        <p:spPr>
          <a:xfrm>
            <a:off x="838200" y="1295400"/>
            <a:ext cx="7696200" cy="5105400"/>
          </a:xfrm>
        </p:spPr>
        <p:txBody>
          <a:bodyPr>
            <a:normAutofit/>
          </a:bodyPr>
          <a:lstStyle/>
          <a:p>
            <a:r>
              <a:rPr lang="en-US" altLang="zh-CN" dirty="0">
                <a:latin typeface="华文楷体" panose="02010600040101010101" pitchFamily="2" charset="-122"/>
                <a:ea typeface="华文楷体" panose="02010600040101010101" pitchFamily="2" charset="-122"/>
              </a:rPr>
              <a:t>5</a:t>
            </a:r>
            <a:r>
              <a:rPr lang="zh-CN" altLang="en-US" dirty="0">
                <a:latin typeface="华文楷体" panose="02010600040101010101" pitchFamily="2" charset="-122"/>
                <a:ea typeface="华文楷体" panose="02010600040101010101" pitchFamily="2" charset="-122"/>
              </a:rPr>
              <a:t>．结合学校办学特色及教育科研需求，多种途径收集最新</a:t>
            </a:r>
            <a:r>
              <a:rPr lang="zh-CN" altLang="en-US" b="1" dirty="0">
                <a:solidFill>
                  <a:srgbClr val="C00000"/>
                </a:solidFill>
                <a:latin typeface="华文楷体" panose="02010600040101010101" pitchFamily="2" charset="-122"/>
                <a:ea typeface="华文楷体" panose="02010600040101010101" pitchFamily="2" charset="-122"/>
              </a:rPr>
              <a:t>教育、教学、教科研动态、</a:t>
            </a:r>
            <a:r>
              <a:rPr lang="zh-CN" altLang="en-US" b="1" dirty="0" smtClean="0">
                <a:solidFill>
                  <a:srgbClr val="C00000"/>
                </a:solidFill>
                <a:latin typeface="华文楷体" panose="02010600040101010101" pitchFamily="2" charset="-122"/>
                <a:ea typeface="华文楷体" panose="02010600040101010101" pitchFamily="2" charset="-122"/>
              </a:rPr>
              <a:t>前沿信息</a:t>
            </a:r>
            <a:r>
              <a:rPr lang="zh-CN" altLang="en-US" dirty="0">
                <a:latin typeface="华文楷体" panose="02010600040101010101" pitchFamily="2" charset="-122"/>
                <a:ea typeface="华文楷体" panose="02010600040101010101" pitchFamily="2" charset="-122"/>
              </a:rPr>
              <a:t>，并编辑加工，编制各学科题录索引、文摘、综述、述评等二、三次文献，充分利用网络</a:t>
            </a:r>
            <a:r>
              <a:rPr lang="zh-CN" altLang="en-US" dirty="0" smtClean="0">
                <a:latin typeface="华文楷体" panose="02010600040101010101" pitchFamily="2" charset="-122"/>
                <a:ea typeface="华文楷体" panose="02010600040101010101" pitchFamily="2" charset="-122"/>
              </a:rPr>
              <a:t>资源</a:t>
            </a:r>
            <a:r>
              <a:rPr lang="zh-CN" altLang="en-US" dirty="0">
                <a:latin typeface="华文楷体" panose="02010600040101010101" pitchFamily="2" charset="-122"/>
                <a:ea typeface="华文楷体" panose="02010600040101010101" pitchFamily="2" charset="-122"/>
              </a:rPr>
              <a:t>制作剪报或电子剪报，定期发布，为教育教学服务。 </a:t>
            </a:r>
          </a:p>
          <a:p>
            <a:r>
              <a:rPr lang="en-US" altLang="zh-CN" dirty="0">
                <a:latin typeface="华文楷体" panose="02010600040101010101" pitchFamily="2" charset="-122"/>
                <a:ea typeface="华文楷体" panose="02010600040101010101" pitchFamily="2" charset="-122"/>
              </a:rPr>
              <a:t>6</a:t>
            </a:r>
            <a:r>
              <a:rPr lang="zh-CN" altLang="en-US" dirty="0">
                <a:latin typeface="华文楷体" panose="02010600040101010101" pitchFamily="2" charset="-122"/>
                <a:ea typeface="华文楷体" panose="02010600040101010101" pitchFamily="2" charset="-122"/>
              </a:rPr>
              <a:t>．</a:t>
            </a:r>
            <a:r>
              <a:rPr lang="zh-CN" altLang="en-US" b="1" dirty="0">
                <a:solidFill>
                  <a:srgbClr val="FF0000"/>
                </a:solidFill>
                <a:latin typeface="华文楷体" panose="02010600040101010101" pitchFamily="2" charset="-122"/>
                <a:ea typeface="华文楷体" panose="02010600040101010101" pitchFamily="2" charset="-122"/>
              </a:rPr>
              <a:t>整合学校文化资源，积极参与校本课程的开发</a:t>
            </a:r>
            <a:r>
              <a:rPr lang="zh-CN" altLang="en-US" dirty="0">
                <a:latin typeface="华文楷体" panose="02010600040101010101" pitchFamily="2" charset="-122"/>
                <a:ea typeface="华文楷体" panose="02010600040101010101" pitchFamily="2" charset="-122"/>
              </a:rPr>
              <a:t>。示范类图书馆能够实行馆际交流、</a:t>
            </a:r>
            <a:r>
              <a:rPr lang="zh-CN" altLang="en-US" dirty="0" smtClean="0">
                <a:latin typeface="华文楷体" panose="02010600040101010101" pitchFamily="2" charset="-122"/>
                <a:ea typeface="华文楷体" panose="02010600040101010101" pitchFamily="2" charset="-122"/>
              </a:rPr>
              <a:t>资源共享</a:t>
            </a:r>
            <a:r>
              <a:rPr lang="zh-CN" altLang="en-US" dirty="0">
                <a:latin typeface="华文楷体" panose="02010600040101010101" pitchFamily="2" charset="-122"/>
                <a:ea typeface="华文楷体" panose="02010600040101010101" pitchFamily="2" charset="-122"/>
              </a:rPr>
              <a:t>：能通过图书馆网站与外校或其他图书馆进行文献信息交流，如示范课、教学论文交流；</a:t>
            </a:r>
            <a:r>
              <a:rPr lang="zh-CN" altLang="en-US" dirty="0" smtClean="0">
                <a:latin typeface="华文楷体" panose="02010600040101010101" pitchFamily="2" charset="-122"/>
                <a:ea typeface="华文楷体" panose="02010600040101010101" pitchFamily="2" charset="-122"/>
              </a:rPr>
              <a:t>能够</a:t>
            </a:r>
            <a:r>
              <a:rPr lang="zh-CN" altLang="en-US" dirty="0">
                <a:latin typeface="华文楷体" panose="02010600040101010101" pitchFamily="2" charset="-122"/>
                <a:ea typeface="华文楷体" panose="02010600040101010101" pitchFamily="2" charset="-122"/>
              </a:rPr>
              <a:t>通过 </a:t>
            </a:r>
            <a:r>
              <a:rPr lang="en-US" altLang="zh-CN" dirty="0">
                <a:latin typeface="华文楷体" panose="02010600040101010101" pitchFamily="2" charset="-122"/>
                <a:ea typeface="华文楷体" panose="02010600040101010101" pitchFamily="2" charset="-122"/>
              </a:rPr>
              <a:t>Z39.50 </a:t>
            </a:r>
            <a:r>
              <a:rPr lang="zh-CN" altLang="en-US" dirty="0">
                <a:latin typeface="华文楷体" panose="02010600040101010101" pitchFamily="2" charset="-122"/>
                <a:ea typeface="华文楷体" panose="02010600040101010101" pitchFamily="2" charset="-122"/>
              </a:rPr>
              <a:t>通信协议和标准的 </a:t>
            </a:r>
            <a:r>
              <a:rPr lang="en-US" altLang="zh-CN" dirty="0">
                <a:latin typeface="华文楷体" panose="02010600040101010101" pitchFamily="2" charset="-122"/>
                <a:ea typeface="华文楷体" panose="02010600040101010101" pitchFamily="2" charset="-122"/>
              </a:rPr>
              <a:t>MARC </a:t>
            </a:r>
            <a:r>
              <a:rPr lang="zh-CN" altLang="en-US" dirty="0">
                <a:latin typeface="华文楷体" panose="02010600040101010101" pitchFamily="2" charset="-122"/>
                <a:ea typeface="华文楷体" panose="02010600040101010101" pitchFamily="2" charset="-122"/>
              </a:rPr>
              <a:t>数据进行网上联机编目；通过局域网或互联网实行馆际</a:t>
            </a:r>
            <a:r>
              <a:rPr lang="zh-CN" altLang="en-US" dirty="0" smtClean="0">
                <a:latin typeface="华文楷体" panose="02010600040101010101" pitchFamily="2" charset="-122"/>
                <a:ea typeface="华文楷体" panose="02010600040101010101" pitchFamily="2" charset="-122"/>
              </a:rPr>
              <a:t>互借</a:t>
            </a:r>
            <a:r>
              <a:rPr lang="zh-CN" altLang="en-US" dirty="0">
                <a:latin typeface="华文楷体" panose="02010600040101010101" pitchFamily="2" charset="-122"/>
                <a:ea typeface="华文楷体" panose="02010600040101010101" pitchFamily="2" charset="-122"/>
              </a:rPr>
              <a:t>等。 </a:t>
            </a:r>
          </a:p>
        </p:txBody>
      </p:sp>
    </p:spTree>
    <p:extLst>
      <p:ext uri="{BB962C8B-B14F-4D97-AF65-F5344CB8AC3E}">
        <p14:creationId xmlns:p14="http://schemas.microsoft.com/office/powerpoint/2010/main" val="476970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274638"/>
            <a:ext cx="8153400" cy="715962"/>
          </a:xfrm>
          <a:ln>
            <a:solidFill>
              <a:schemeClr val="accent3"/>
            </a:solidFill>
          </a:ln>
          <a:effectLst>
            <a:glow rad="139700">
              <a:schemeClr val="accent3">
                <a:satMod val="175000"/>
                <a:alpha val="40000"/>
              </a:schemeClr>
            </a:glow>
          </a:effectLst>
        </p:spPr>
        <p:txBody>
          <a:bodyPr>
            <a:normAutofit/>
          </a:bodyPr>
          <a:lstStyle/>
          <a:p>
            <a:r>
              <a:rPr lang="zh-CN" altLang="en-US" sz="2800" b="1" dirty="0" smtClean="0">
                <a:solidFill>
                  <a:srgbClr val="C00000"/>
                </a:solidFill>
                <a:latin typeface="华文楷体" panose="02010600040101010101" pitchFamily="2" charset="-122"/>
                <a:ea typeface="华文楷体" panose="02010600040101010101" pitchFamily="2" charset="-122"/>
              </a:rPr>
              <a:t>１、佛山</a:t>
            </a:r>
            <a:r>
              <a:rPr lang="zh-CN" altLang="en-US" sz="2800" b="1" dirty="0">
                <a:solidFill>
                  <a:srgbClr val="C00000"/>
                </a:solidFill>
                <a:latin typeface="华文楷体" panose="02010600040101010101" pitchFamily="2" charset="-122"/>
                <a:ea typeface="华文楷体" panose="02010600040101010101" pitchFamily="2" charset="-122"/>
              </a:rPr>
              <a:t>市中小学数字图书馆建设标准解读</a:t>
            </a:r>
            <a:endParaRPr lang="zh-CN" altLang="en-US" sz="2800" dirty="0"/>
          </a:p>
        </p:txBody>
      </p:sp>
      <p:sp>
        <p:nvSpPr>
          <p:cNvPr id="3" name="内容占位符 2"/>
          <p:cNvSpPr>
            <a:spLocks noGrp="1"/>
          </p:cNvSpPr>
          <p:nvPr>
            <p:ph sz="quarter" idx="1"/>
          </p:nvPr>
        </p:nvSpPr>
        <p:spPr>
          <a:xfrm>
            <a:off x="533400" y="1295400"/>
            <a:ext cx="3810000" cy="4876800"/>
          </a:xfrm>
        </p:spPr>
        <p:txBody>
          <a:bodyPr>
            <a:normAutofit fontScale="77500" lnSpcReduction="20000"/>
          </a:bodyPr>
          <a:lstStyle/>
          <a:p>
            <a:pPr>
              <a:lnSpc>
                <a:spcPct val="170000"/>
              </a:lnSpc>
            </a:pPr>
            <a:r>
              <a:rPr lang="en-US" altLang="zh-CN" dirty="0" smtClean="0">
                <a:latin typeface="华文楷体" panose="02010600040101010101" pitchFamily="2" charset="-122"/>
                <a:ea typeface="华文楷体" panose="02010600040101010101" pitchFamily="2" charset="-122"/>
              </a:rPr>
              <a:t>7</a:t>
            </a:r>
            <a:r>
              <a:rPr lang="zh-CN" altLang="en-US" dirty="0">
                <a:latin typeface="华文楷体" panose="02010600040101010101" pitchFamily="2" charset="-122"/>
                <a:ea typeface="华文楷体" panose="02010600040101010101" pitchFamily="2" charset="-122"/>
              </a:rPr>
              <a:t>．</a:t>
            </a:r>
            <a:r>
              <a:rPr lang="zh-CN" altLang="en-US" b="1" dirty="0">
                <a:solidFill>
                  <a:srgbClr val="C00000"/>
                </a:solidFill>
                <a:latin typeface="华文楷体" panose="02010600040101010101" pitchFamily="2" charset="-122"/>
                <a:ea typeface="华文楷体" panose="02010600040101010101" pitchFamily="2" charset="-122"/>
              </a:rPr>
              <a:t>示范类图书馆提供优质数字课程资源服务</a:t>
            </a:r>
            <a:r>
              <a:rPr lang="zh-CN" altLang="en-US" dirty="0">
                <a:latin typeface="华文楷体" panose="02010600040101010101" pitchFamily="2" charset="-122"/>
                <a:ea typeface="华文楷体" panose="02010600040101010101" pitchFamily="2" charset="-122"/>
              </a:rPr>
              <a:t>。以名师名校课程教学视频为核心，以课程</a:t>
            </a:r>
            <a:r>
              <a:rPr lang="zh-CN" altLang="en-US" dirty="0" smtClean="0">
                <a:latin typeface="华文楷体" panose="02010600040101010101" pitchFamily="2" charset="-122"/>
                <a:ea typeface="华文楷体" panose="02010600040101010101" pitchFamily="2" charset="-122"/>
              </a:rPr>
              <a:t>为主线</a:t>
            </a:r>
            <a:r>
              <a:rPr lang="zh-CN" altLang="en-US" dirty="0">
                <a:latin typeface="华文楷体" panose="02010600040101010101" pitchFamily="2" charset="-122"/>
                <a:ea typeface="华文楷体" panose="02010600040101010101" pitchFamily="2" charset="-122"/>
              </a:rPr>
              <a:t>和单元，集中呈现与课程有关的教材、教学辅导资料、教学大纲、课件、试题、期刊论文</a:t>
            </a:r>
            <a:r>
              <a:rPr lang="zh-CN" altLang="en-US" dirty="0" smtClean="0">
                <a:latin typeface="华文楷体" panose="02010600040101010101" pitchFamily="2" charset="-122"/>
                <a:ea typeface="华文楷体" panose="02010600040101010101" pitchFamily="2" charset="-122"/>
              </a:rPr>
              <a:t>、文档</a:t>
            </a:r>
            <a:r>
              <a:rPr lang="zh-CN" altLang="en-US" dirty="0">
                <a:latin typeface="华文楷体" panose="02010600040101010101" pitchFamily="2" charset="-122"/>
                <a:ea typeface="华文楷体" panose="02010600040101010101" pitchFamily="2" charset="-122"/>
              </a:rPr>
              <a:t>等各类数字资源，为教师观摩名师名校课堂教学和研究成果提供优质的课程教学资源。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390674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348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15962"/>
          </a:xfrm>
          <a:ln>
            <a:solidFill>
              <a:schemeClr val="accent3"/>
            </a:solidFill>
          </a:ln>
          <a:effectLst>
            <a:glow rad="139700">
              <a:schemeClr val="accent5">
                <a:satMod val="175000"/>
                <a:alpha val="40000"/>
              </a:schemeClr>
            </a:glow>
          </a:effectLst>
        </p:spPr>
        <p:txBody>
          <a:bodyPr>
            <a:normAutofit fontScale="90000"/>
          </a:bodyPr>
          <a:lstStyle/>
          <a:p>
            <a:r>
              <a:rPr lang="zh-CN" altLang="en-US" sz="3200" b="1" dirty="0" smtClean="0">
                <a:solidFill>
                  <a:srgbClr val="C00000"/>
                </a:solidFill>
                <a:latin typeface="华文楷体" panose="02010600040101010101" pitchFamily="2" charset="-122"/>
                <a:ea typeface="华文楷体" panose="02010600040101010101" pitchFamily="2" charset="-122"/>
              </a:rPr>
              <a:t>１、佛山</a:t>
            </a:r>
            <a:r>
              <a:rPr lang="zh-CN" altLang="en-US" sz="3200" b="1" dirty="0">
                <a:solidFill>
                  <a:srgbClr val="C00000"/>
                </a:solidFill>
                <a:latin typeface="华文楷体" panose="02010600040101010101" pitchFamily="2" charset="-122"/>
                <a:ea typeface="华文楷体" panose="02010600040101010101" pitchFamily="2" charset="-122"/>
              </a:rPr>
              <a:t>市中小学数字图书馆建设标准解读</a:t>
            </a:r>
            <a:endParaRPr lang="zh-CN" altLang="en-US" sz="3200" dirty="0"/>
          </a:p>
        </p:txBody>
      </p:sp>
      <p:sp>
        <p:nvSpPr>
          <p:cNvPr id="3" name="内容占位符 2"/>
          <p:cNvSpPr>
            <a:spLocks noGrp="1"/>
          </p:cNvSpPr>
          <p:nvPr>
            <p:ph sz="quarter" idx="1"/>
          </p:nvPr>
        </p:nvSpPr>
        <p:spPr>
          <a:xfrm>
            <a:off x="838200" y="1219200"/>
            <a:ext cx="7772400" cy="4876800"/>
          </a:xfrm>
        </p:spPr>
        <p:txBody>
          <a:bodyPr>
            <a:normAutofit/>
          </a:bodyPr>
          <a:lstStyle/>
          <a:p>
            <a:r>
              <a:rPr lang="zh-CN" altLang="en-US" b="1" dirty="0">
                <a:solidFill>
                  <a:srgbClr val="C0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业务管理</a:t>
            </a:r>
          </a:p>
          <a:p>
            <a:pPr lvl="1"/>
            <a:r>
              <a:rPr lang="en-US" altLang="zh-CN" dirty="0" smtClean="0">
                <a:latin typeface="华文楷体" panose="02010600040101010101" pitchFamily="2" charset="-122"/>
                <a:ea typeface="华文楷体" panose="02010600040101010101" pitchFamily="2" charset="-122"/>
              </a:rPr>
              <a:t>1</a:t>
            </a:r>
            <a:r>
              <a:rPr lang="zh-CN" altLang="en-US" dirty="0" smtClean="0">
                <a:latin typeface="华文楷体" panose="02010600040101010101" pitchFamily="2" charset="-122"/>
                <a:ea typeface="华文楷体" panose="02010600040101010101" pitchFamily="2" charset="-122"/>
              </a:rPr>
              <a:t>、图书馆</a:t>
            </a:r>
            <a:r>
              <a:rPr lang="zh-CN" altLang="en-US" dirty="0">
                <a:latin typeface="华文楷体" panose="02010600040101010101" pitchFamily="2" charset="-122"/>
                <a:ea typeface="华文楷体" panose="02010600040101010101" pitchFamily="2" charset="-122"/>
              </a:rPr>
              <a:t>实行计算机自动化管理，重视和加强与校园网、城域网的结合，实现</a:t>
            </a:r>
            <a:r>
              <a:rPr lang="zh-CN" altLang="en-US" dirty="0">
                <a:solidFill>
                  <a:srgbClr val="C00000"/>
                </a:solidFill>
                <a:latin typeface="华文楷体" panose="02010600040101010101" pitchFamily="2" charset="-122"/>
                <a:ea typeface="华文楷体" panose="02010600040101010101" pitchFamily="2" charset="-122"/>
              </a:rPr>
              <a:t>网上</a:t>
            </a:r>
            <a:r>
              <a:rPr lang="zh-CN" altLang="en-US" dirty="0" smtClean="0">
                <a:solidFill>
                  <a:srgbClr val="C00000"/>
                </a:solidFill>
                <a:latin typeface="华文楷体" panose="02010600040101010101" pitchFamily="2" charset="-122"/>
                <a:ea typeface="华文楷体" panose="02010600040101010101" pitchFamily="2" charset="-122"/>
              </a:rPr>
              <a:t>资源共享</a:t>
            </a:r>
            <a:r>
              <a:rPr lang="zh-CN" altLang="en-US" dirty="0">
                <a:latin typeface="华文楷体" panose="02010600040101010101" pitchFamily="2" charset="-122"/>
                <a:ea typeface="华文楷体" panose="02010600040101010101" pitchFamily="2" charset="-122"/>
              </a:rPr>
              <a:t>。 </a:t>
            </a:r>
          </a:p>
          <a:p>
            <a:pPr lvl="1"/>
            <a:r>
              <a:rPr lang="en-US" altLang="zh-CN" dirty="0" smtClean="0">
                <a:latin typeface="华文楷体" panose="02010600040101010101" pitchFamily="2" charset="-122"/>
                <a:ea typeface="华文楷体" panose="02010600040101010101" pitchFamily="2" charset="-122"/>
              </a:rPr>
              <a:t>2</a:t>
            </a:r>
            <a:r>
              <a:rPr lang="zh-CN" altLang="en-US" dirty="0" smtClean="0">
                <a:latin typeface="华文楷体" panose="02010600040101010101" pitchFamily="2" charset="-122"/>
                <a:ea typeface="华文楷体" panose="02010600040101010101" pitchFamily="2" charset="-122"/>
              </a:rPr>
              <a:t>、学校</a:t>
            </a:r>
            <a:r>
              <a:rPr lang="zh-CN" altLang="en-US" dirty="0">
                <a:latin typeface="华文楷体" panose="02010600040101010101" pitchFamily="2" charset="-122"/>
                <a:ea typeface="华文楷体" panose="02010600040101010101" pitchFamily="2" charset="-122"/>
              </a:rPr>
              <a:t>数字图书馆系统</a:t>
            </a:r>
            <a:r>
              <a:rPr lang="zh-CN" altLang="en-US" dirty="0">
                <a:solidFill>
                  <a:srgbClr val="C00000"/>
                </a:solidFill>
                <a:latin typeface="华文楷体" panose="02010600040101010101" pitchFamily="2" charset="-122"/>
                <a:ea typeface="华文楷体" panose="02010600040101010101" pitchFamily="2" charset="-122"/>
              </a:rPr>
              <a:t>服务模式</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2"/>
            <a:r>
              <a:rPr lang="zh-CN" altLang="en-US" b="1" dirty="0" smtClean="0">
                <a:solidFill>
                  <a:srgbClr val="0070C0"/>
                </a:solidFill>
                <a:latin typeface="华文楷体" panose="02010600040101010101" pitchFamily="2" charset="-122"/>
                <a:ea typeface="华文楷体" panose="02010600040101010101" pitchFamily="2" charset="-122"/>
              </a:rPr>
              <a:t>标准</a:t>
            </a:r>
            <a:r>
              <a:rPr lang="zh-CN" altLang="en-US" b="1" dirty="0">
                <a:solidFill>
                  <a:srgbClr val="0070C0"/>
                </a:solidFill>
                <a:latin typeface="华文楷体" panose="02010600040101010101" pitchFamily="2" charset="-122"/>
                <a:ea typeface="华文楷体" panose="02010600040101010101" pitchFamily="2" charset="-122"/>
              </a:rPr>
              <a:t>类</a:t>
            </a:r>
            <a:r>
              <a:rPr lang="zh-CN" altLang="en-US" b="1" dirty="0" smtClean="0">
                <a:solidFill>
                  <a:srgbClr val="0070C0"/>
                </a:solidFill>
                <a:latin typeface="华文楷体" panose="02010600040101010101" pitchFamily="2" charset="-122"/>
                <a:ea typeface="华文楷体" panose="02010600040101010101" pitchFamily="2" charset="-122"/>
              </a:rPr>
              <a:t>图书馆： </a:t>
            </a:r>
            <a:r>
              <a:rPr lang="zh-CN" altLang="en-US" dirty="0" smtClean="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本地教育主管部门的数字化</a:t>
            </a:r>
            <a:r>
              <a:rPr lang="zh-CN" altLang="en-US" dirty="0" smtClean="0">
                <a:latin typeface="华文楷体" panose="02010600040101010101" pitchFamily="2" charset="-122"/>
                <a:ea typeface="华文楷体" panose="02010600040101010101" pitchFamily="2" charset="-122"/>
              </a:rPr>
              <a:t>图书馆</a:t>
            </a:r>
            <a:r>
              <a:rPr lang="zh-CN" altLang="en-US" dirty="0">
                <a:latin typeface="华文楷体" panose="02010600040101010101" pitchFamily="2" charset="-122"/>
                <a:ea typeface="华文楷体" panose="02010600040101010101" pitchFamily="2" charset="-122"/>
              </a:rPr>
              <a:t>平台</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自建特色数字资源库”模式</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2"/>
            <a:r>
              <a:rPr lang="zh-CN" altLang="en-US" b="1" dirty="0" smtClean="0">
                <a:solidFill>
                  <a:srgbClr val="0070C0"/>
                </a:solidFill>
                <a:latin typeface="华文楷体" panose="02010600040101010101" pitchFamily="2" charset="-122"/>
                <a:ea typeface="华文楷体" panose="02010600040101010101" pitchFamily="2" charset="-122"/>
              </a:rPr>
              <a:t>示范</a:t>
            </a:r>
            <a:r>
              <a:rPr lang="zh-CN" altLang="en-US" b="1" dirty="0">
                <a:solidFill>
                  <a:srgbClr val="0070C0"/>
                </a:solidFill>
                <a:latin typeface="华文楷体" panose="02010600040101010101" pitchFamily="2" charset="-122"/>
                <a:ea typeface="华文楷体" panose="02010600040101010101" pitchFamily="2" charset="-122"/>
              </a:rPr>
              <a:t>类</a:t>
            </a:r>
            <a:r>
              <a:rPr lang="zh-CN" altLang="en-US" b="1" dirty="0" smtClean="0">
                <a:solidFill>
                  <a:srgbClr val="0070C0"/>
                </a:solidFill>
                <a:latin typeface="华文楷体" panose="02010600040101010101" pitchFamily="2" charset="-122"/>
                <a:ea typeface="华文楷体" panose="02010600040101010101" pitchFamily="2" charset="-122"/>
              </a:rPr>
              <a:t>图书馆：</a:t>
            </a:r>
            <a:r>
              <a:rPr lang="zh-CN" altLang="en-US" dirty="0" smtClean="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本地教育主管部门的数字化图书馆</a:t>
            </a:r>
            <a:r>
              <a:rPr lang="zh-CN" altLang="en-US" dirty="0" smtClean="0">
                <a:latin typeface="华文楷体" panose="02010600040101010101" pitchFamily="2" charset="-122"/>
                <a:ea typeface="华文楷体" panose="02010600040101010101" pitchFamily="2" charset="-122"/>
              </a:rPr>
              <a:t>平台</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购买引进商业性电子书库或数据库</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自建特色数字资源库”的模式。 </a:t>
            </a:r>
          </a:p>
          <a:p>
            <a:pPr lvl="1"/>
            <a:r>
              <a:rPr lang="en-US" altLang="zh-CN" dirty="0" smtClean="0">
                <a:latin typeface="华文楷体" panose="02010600040101010101" pitchFamily="2" charset="-122"/>
                <a:ea typeface="华文楷体" panose="02010600040101010101" pitchFamily="2" charset="-122"/>
              </a:rPr>
              <a:t>3</a:t>
            </a:r>
            <a:r>
              <a:rPr lang="zh-CN" altLang="en-US" dirty="0" smtClean="0">
                <a:latin typeface="华文楷体" panose="02010600040101010101" pitchFamily="2" charset="-122"/>
                <a:ea typeface="华文楷体" panose="02010600040101010101" pitchFamily="2" charset="-122"/>
              </a:rPr>
              <a:t>、图书馆</a:t>
            </a:r>
            <a:r>
              <a:rPr lang="zh-CN" altLang="en-US" dirty="0">
                <a:latin typeface="华文楷体" panose="02010600040101010101" pitchFamily="2" charset="-122"/>
                <a:ea typeface="华文楷体" panose="02010600040101010101" pitchFamily="2" charset="-122"/>
              </a:rPr>
              <a:t>有</a:t>
            </a:r>
            <a:r>
              <a:rPr lang="zh-CN" altLang="en-US" dirty="0">
                <a:solidFill>
                  <a:srgbClr val="C00000"/>
                </a:solidFill>
                <a:latin typeface="华文楷体" panose="02010600040101010101" pitchFamily="2" charset="-122"/>
                <a:ea typeface="华文楷体" panose="02010600040101010101" pitchFamily="2" charset="-122"/>
              </a:rPr>
              <a:t>每学期工作计划和总结</a:t>
            </a:r>
            <a:r>
              <a:rPr lang="zh-CN" altLang="en-US" dirty="0">
                <a:latin typeface="华文楷体" panose="02010600040101010101" pitchFamily="2" charset="-122"/>
                <a:ea typeface="华文楷体" panose="02010600040101010101" pitchFamily="2" charset="-122"/>
              </a:rPr>
              <a:t>（包括数字图书馆的工作计划和总结），有新书</a:t>
            </a:r>
            <a:r>
              <a:rPr lang="zh-CN" altLang="en-US" dirty="0" smtClean="0">
                <a:latin typeface="华文楷体" panose="02010600040101010101" pitchFamily="2" charset="-122"/>
                <a:ea typeface="华文楷体" panose="02010600040101010101" pitchFamily="2" charset="-122"/>
              </a:rPr>
              <a:t>宣传介绍</a:t>
            </a:r>
            <a:r>
              <a:rPr lang="zh-CN" altLang="en-US" dirty="0">
                <a:latin typeface="华文楷体" panose="02010600040101010101" pitchFamily="2" charset="-122"/>
                <a:ea typeface="华文楷体" panose="02010600040101010101" pitchFamily="2" charset="-122"/>
              </a:rPr>
              <a:t>、读书活动等业务工作资料档案。 </a:t>
            </a:r>
          </a:p>
          <a:p>
            <a:endParaRPr lang="zh-CN" altLang="en-US" dirty="0"/>
          </a:p>
        </p:txBody>
      </p:sp>
    </p:spTree>
    <p:extLst>
      <p:ext uri="{BB962C8B-B14F-4D97-AF65-F5344CB8AC3E}">
        <p14:creationId xmlns:p14="http://schemas.microsoft.com/office/powerpoint/2010/main" val="3946758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6553200" cy="715962"/>
          </a:xfrm>
          <a:ln>
            <a:solidFill>
              <a:schemeClr val="accent3"/>
            </a:solidFill>
          </a:ln>
          <a:effectLst>
            <a:glow rad="228600">
              <a:schemeClr val="accent5">
                <a:satMod val="175000"/>
                <a:alpha val="40000"/>
              </a:schemeClr>
            </a:glow>
          </a:effectLst>
        </p:spPr>
        <p:txBody>
          <a:bodyPr>
            <a:normAutofit fontScale="90000"/>
          </a:bodyPr>
          <a:lstStyle/>
          <a:p>
            <a:r>
              <a:rPr lang="zh-CN" altLang="en-US" b="1" dirty="0" smtClean="0">
                <a:solidFill>
                  <a:schemeClr val="accent2"/>
                </a:solidFill>
                <a:latin typeface="华文楷体" panose="02010600040101010101" pitchFamily="2" charset="-122"/>
                <a:ea typeface="华文楷体" panose="02010600040101010101" pitchFamily="2" charset="-122"/>
              </a:rPr>
              <a:t>２、数字</a:t>
            </a:r>
            <a:r>
              <a:rPr lang="zh-CN" altLang="en-US" b="1" dirty="0">
                <a:solidFill>
                  <a:schemeClr val="accent2"/>
                </a:solidFill>
                <a:latin typeface="华文楷体" panose="02010600040101010101" pitchFamily="2" charset="-122"/>
                <a:ea typeface="华文楷体" panose="02010600040101010101" pitchFamily="2" charset="-122"/>
              </a:rPr>
              <a:t>图书馆发展</a:t>
            </a:r>
            <a:r>
              <a:rPr lang="zh-CN" altLang="en-US" b="1" dirty="0" smtClean="0">
                <a:solidFill>
                  <a:schemeClr val="accent2"/>
                </a:solidFill>
                <a:latin typeface="华文楷体" panose="02010600040101010101" pitchFamily="2" charset="-122"/>
                <a:ea typeface="华文楷体" panose="02010600040101010101" pitchFamily="2" charset="-122"/>
              </a:rPr>
              <a:t>现状</a:t>
            </a:r>
            <a:endParaRPr lang="zh-CN" altLang="en-US" dirty="0">
              <a:solidFill>
                <a:schemeClr val="accent2"/>
              </a:solidFill>
            </a:endParaRPr>
          </a:p>
        </p:txBody>
      </p:sp>
      <p:sp>
        <p:nvSpPr>
          <p:cNvPr id="3" name="内容占位符 2"/>
          <p:cNvSpPr>
            <a:spLocks noGrp="1"/>
          </p:cNvSpPr>
          <p:nvPr>
            <p:ph sz="quarter" idx="1"/>
          </p:nvPr>
        </p:nvSpPr>
        <p:spPr>
          <a:xfrm>
            <a:off x="844550" y="1371600"/>
            <a:ext cx="7772400" cy="2919456"/>
          </a:xfrm>
        </p:spPr>
        <p:txBody>
          <a:bodyPr>
            <a:normAutofit fontScale="92500" lnSpcReduction="20000"/>
          </a:bodyPr>
          <a:lstStyle/>
          <a:p>
            <a:r>
              <a:rPr lang="zh-CN" altLang="en-US" dirty="0">
                <a:solidFill>
                  <a:srgbClr val="002060"/>
                </a:solidFill>
                <a:latin typeface="华文楷体" panose="02010600040101010101" pitchFamily="2" charset="-122"/>
                <a:ea typeface="华文楷体" panose="02010600040101010101" pitchFamily="2" charset="-122"/>
              </a:rPr>
              <a:t>从</a:t>
            </a:r>
            <a:r>
              <a:rPr lang="zh-CN" altLang="en-US" dirty="0" smtClean="0">
                <a:solidFill>
                  <a:srgbClr val="002060"/>
                </a:solidFill>
                <a:latin typeface="华文楷体" panose="02010600040101010101" pitchFamily="2" charset="-122"/>
                <a:ea typeface="华文楷体" panose="02010600040101010101" pitchFamily="2" charset="-122"/>
              </a:rPr>
              <a:t>历史发展的角度来看，图书馆的发展路线是：</a:t>
            </a:r>
            <a:endParaRPr lang="en-US" altLang="zh-CN" dirty="0" smtClean="0">
              <a:solidFill>
                <a:srgbClr val="002060"/>
              </a:solidFill>
              <a:latin typeface="华文楷体" panose="02010600040101010101" pitchFamily="2" charset="-122"/>
              <a:ea typeface="华文楷体" panose="02010600040101010101" pitchFamily="2" charset="-122"/>
            </a:endParaRPr>
          </a:p>
          <a:p>
            <a:pPr lvl="1"/>
            <a:r>
              <a:rPr lang="zh-CN" altLang="en-US" dirty="0" smtClean="0">
                <a:solidFill>
                  <a:schemeClr val="accent2"/>
                </a:solidFill>
                <a:latin typeface="华文楷体" panose="02010600040101010101" pitchFamily="2" charset="-122"/>
                <a:ea typeface="华文楷体" panose="02010600040101010101" pitchFamily="2" charset="-122"/>
              </a:rPr>
              <a:t>传统图书馆</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原始</a:t>
            </a:r>
            <a:r>
              <a:rPr lang="zh-CN" altLang="en-US" dirty="0">
                <a:latin typeface="华文楷体" panose="02010600040101010101" pitchFamily="2" charset="-122"/>
                <a:ea typeface="华文楷体" panose="02010600040101010101" pitchFamily="2" charset="-122"/>
              </a:rPr>
              <a:t>卡片目录</a:t>
            </a:r>
            <a:r>
              <a:rPr lang="zh-CN" altLang="en-US" dirty="0" smtClean="0">
                <a:latin typeface="华文楷体" panose="02010600040101010101" pitchFamily="2" charset="-122"/>
                <a:ea typeface="华文楷体" panose="02010600040101010101" pitchFamily="2" charset="-122"/>
              </a:rPr>
              <a:t>，重在藏书</a:t>
            </a:r>
            <a:endParaRPr lang="en-US" altLang="zh-CN" dirty="0" smtClean="0">
              <a:latin typeface="华文楷体" panose="02010600040101010101" pitchFamily="2" charset="-122"/>
              <a:ea typeface="华文楷体" panose="02010600040101010101" pitchFamily="2" charset="-122"/>
            </a:endParaRPr>
          </a:p>
          <a:p>
            <a:pPr lvl="1"/>
            <a:r>
              <a:rPr lang="zh-CN" altLang="en-US" dirty="0" smtClean="0">
                <a:solidFill>
                  <a:schemeClr val="accent2"/>
                </a:solidFill>
                <a:latin typeface="华文楷体" panose="02010600040101010101" pitchFamily="2" charset="-122"/>
                <a:ea typeface="华文楷体" panose="02010600040101010101" pitchFamily="2" charset="-122"/>
              </a:rPr>
              <a:t>自动化图书馆</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机</a:t>
            </a:r>
            <a:r>
              <a:rPr lang="zh-CN" altLang="en-US" dirty="0">
                <a:latin typeface="华文楷体" panose="02010600040101010101" pitchFamily="2" charset="-122"/>
                <a:ea typeface="华文楷体" panose="02010600040101010101" pitchFamily="2" charset="-122"/>
              </a:rPr>
              <a:t>读目录，以藏为主、藏用</a:t>
            </a:r>
            <a:r>
              <a:rPr lang="zh-CN" altLang="en-US" dirty="0" smtClean="0">
                <a:latin typeface="华文楷体" panose="02010600040101010101" pitchFamily="2" charset="-122"/>
                <a:ea typeface="华文楷体" panose="02010600040101010101" pitchFamily="2" charset="-122"/>
              </a:rPr>
              <a:t>结合</a:t>
            </a:r>
            <a:endParaRPr lang="en-US" altLang="zh-CN" dirty="0" smtClean="0">
              <a:latin typeface="华文楷体" panose="02010600040101010101" pitchFamily="2" charset="-122"/>
              <a:ea typeface="华文楷体" panose="02010600040101010101" pitchFamily="2" charset="-122"/>
            </a:endParaRPr>
          </a:p>
          <a:p>
            <a:pPr lvl="1"/>
            <a:r>
              <a:rPr lang="zh-CN" altLang="en-US" dirty="0" smtClean="0">
                <a:solidFill>
                  <a:schemeClr val="accent2"/>
                </a:solidFill>
                <a:latin typeface="华文楷体" panose="02010600040101010101" pitchFamily="2" charset="-122"/>
                <a:ea typeface="华文楷体" panose="02010600040101010101" pitchFamily="2" charset="-122"/>
              </a:rPr>
              <a:t>复合图书馆</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以</a:t>
            </a:r>
            <a:r>
              <a:rPr lang="zh-CN" altLang="en-US" dirty="0">
                <a:latin typeface="华文楷体" panose="02010600040101010101" pitchFamily="2" charset="-122"/>
                <a:ea typeface="华文楷体" panose="02010600040101010101" pitchFamily="2" charset="-122"/>
              </a:rPr>
              <a:t>元数据为基础，以用为主、藏用</a:t>
            </a:r>
            <a:r>
              <a:rPr lang="zh-CN" altLang="en-US" dirty="0" smtClean="0">
                <a:latin typeface="华文楷体" panose="02010600040101010101" pitchFamily="2" charset="-122"/>
                <a:ea typeface="华文楷体" panose="02010600040101010101" pitchFamily="2" charset="-122"/>
              </a:rPr>
              <a:t>并举</a:t>
            </a:r>
            <a:endParaRPr lang="en-US" altLang="zh-CN" dirty="0" smtClean="0">
              <a:latin typeface="华文楷体" panose="02010600040101010101" pitchFamily="2" charset="-122"/>
              <a:ea typeface="华文楷体" panose="02010600040101010101" pitchFamily="2" charset="-122"/>
            </a:endParaRPr>
          </a:p>
          <a:p>
            <a:pPr lvl="1"/>
            <a:r>
              <a:rPr lang="zh-CN" altLang="en-US" dirty="0">
                <a:solidFill>
                  <a:schemeClr val="accent2"/>
                </a:solidFill>
                <a:latin typeface="华文楷体" panose="02010600040101010101" pitchFamily="2" charset="-122"/>
                <a:ea typeface="华文楷体" panose="02010600040101010101" pitchFamily="2" charset="-122"/>
              </a:rPr>
              <a:t>数字</a:t>
            </a:r>
            <a:r>
              <a:rPr lang="zh-CN" altLang="en-US" dirty="0" smtClean="0">
                <a:solidFill>
                  <a:schemeClr val="accent2"/>
                </a:solidFill>
                <a:latin typeface="华文楷体" panose="02010600040101010101" pitchFamily="2" charset="-122"/>
                <a:ea typeface="华文楷体" panose="02010600040101010101" pitchFamily="2" charset="-122"/>
              </a:rPr>
              <a:t>图书馆</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以</a:t>
            </a:r>
            <a:r>
              <a:rPr lang="zh-CN" altLang="en-US" dirty="0">
                <a:latin typeface="华文楷体" panose="02010600040101010101" pitchFamily="2" charset="-122"/>
                <a:ea typeface="华文楷体" panose="02010600040101010101" pitchFamily="2" charset="-122"/>
              </a:rPr>
              <a:t>资源为</a:t>
            </a:r>
            <a:r>
              <a:rPr lang="zh-CN" altLang="en-US" dirty="0" smtClean="0">
                <a:latin typeface="华文楷体" panose="02010600040101010101" pitchFamily="2" charset="-122"/>
                <a:ea typeface="华文楷体" panose="02010600040101010101" pitchFamily="2" charset="-122"/>
              </a:rPr>
              <a:t>基础</a:t>
            </a:r>
            <a:r>
              <a:rPr lang="zh-CN" altLang="en-US" dirty="0">
                <a:latin typeface="华文楷体" panose="02010600040101010101" pitchFamily="2" charset="-122"/>
                <a:ea typeface="华文楷体" panose="02010600040101010101" pitchFamily="2" charset="-122"/>
              </a:rPr>
              <a:t>、基于用户和集成</a:t>
            </a:r>
            <a:r>
              <a:rPr lang="zh-CN" altLang="en-US" dirty="0" smtClean="0">
                <a:latin typeface="华文楷体" panose="02010600040101010101" pitchFamily="2" charset="-122"/>
                <a:ea typeface="华文楷体" panose="02010600040101010101" pitchFamily="2" charset="-122"/>
              </a:rPr>
              <a:t>服务</a:t>
            </a:r>
            <a:endParaRPr lang="en-US" altLang="zh-CN" dirty="0" smtClean="0">
              <a:latin typeface="华文楷体" panose="02010600040101010101" pitchFamily="2" charset="-122"/>
              <a:ea typeface="华文楷体" panose="02010600040101010101" pitchFamily="2" charset="-122"/>
            </a:endParaRPr>
          </a:p>
          <a:p>
            <a:pPr lvl="1"/>
            <a:r>
              <a:rPr lang="zh-CN" altLang="en-US" dirty="0" smtClean="0">
                <a:solidFill>
                  <a:schemeClr val="accent2"/>
                </a:solidFill>
                <a:latin typeface="华文楷体" panose="02010600040101010101" pitchFamily="2" charset="-122"/>
                <a:ea typeface="华文楷体" panose="02010600040101010101" pitchFamily="2" charset="-122"/>
              </a:rPr>
              <a:t>智慧图书馆</a:t>
            </a:r>
            <a:r>
              <a:rPr lang="en-US" altLang="zh-CN" dirty="0" smtClean="0">
                <a:latin typeface="华文楷体" panose="02010600040101010101" pitchFamily="2" charset="-122"/>
                <a:ea typeface="华文楷体" panose="02010600040101010101" pitchFamily="2" charset="-122"/>
              </a:rPr>
              <a:t>——</a:t>
            </a:r>
            <a:r>
              <a:rPr lang="zh-CN" altLang="en-US" sz="1800" dirty="0" smtClean="0">
                <a:solidFill>
                  <a:srgbClr val="C00000"/>
                </a:solidFill>
                <a:latin typeface="华文楷体" panose="02010600040101010101" pitchFamily="2" charset="-122"/>
                <a:ea typeface="华文楷体" panose="02010600040101010101" pitchFamily="2" charset="-122"/>
              </a:rPr>
              <a:t>？</a:t>
            </a:r>
            <a:r>
              <a:rPr lang="zh-CN" altLang="en-US" dirty="0" smtClean="0">
                <a:solidFill>
                  <a:srgbClr val="C00000"/>
                </a:solidFill>
                <a:latin typeface="华文楷体" panose="02010600040101010101" pitchFamily="2" charset="-122"/>
                <a:ea typeface="华文楷体" panose="02010600040101010101" pitchFamily="2" charset="-122"/>
              </a:rPr>
              <a:t>？</a:t>
            </a:r>
            <a:r>
              <a:rPr lang="zh-CN" altLang="en-US" sz="3200" dirty="0" smtClean="0">
                <a:solidFill>
                  <a:srgbClr val="C00000"/>
                </a:solidFill>
                <a:latin typeface="华文楷体" panose="02010600040101010101" pitchFamily="2" charset="-122"/>
                <a:ea typeface="华文楷体" panose="02010600040101010101" pitchFamily="2" charset="-122"/>
              </a:rPr>
              <a:t>？</a:t>
            </a:r>
            <a:endParaRPr lang="en-US" altLang="zh-CN" dirty="0" smtClean="0">
              <a:solidFill>
                <a:srgbClr val="C00000"/>
              </a:solidFill>
              <a:latin typeface="华文楷体" panose="02010600040101010101" pitchFamily="2" charset="-122"/>
              <a:ea typeface="华文楷体" panose="02010600040101010101" pitchFamily="2" charset="-122"/>
            </a:endParaRPr>
          </a:p>
          <a:p>
            <a:r>
              <a:rPr lang="zh-CN" altLang="en-US" dirty="0" smtClean="0">
                <a:solidFill>
                  <a:srgbClr val="002060"/>
                </a:solidFill>
                <a:latin typeface="华文楷体" panose="02010600040101010101" pitchFamily="2" charset="-122"/>
                <a:ea typeface="华文楷体" panose="02010600040101010101" pitchFamily="2" charset="-122"/>
              </a:rPr>
              <a:t>纵观</a:t>
            </a:r>
            <a:r>
              <a:rPr lang="zh-CN" altLang="en-US" dirty="0">
                <a:solidFill>
                  <a:srgbClr val="002060"/>
                </a:solidFill>
                <a:latin typeface="华文楷体" panose="02010600040101010101" pitchFamily="2" charset="-122"/>
                <a:ea typeface="华文楷体" panose="02010600040101010101" pitchFamily="2" charset="-122"/>
              </a:rPr>
              <a:t>图书馆发展</a:t>
            </a:r>
            <a:r>
              <a:rPr lang="zh-CN" altLang="en-US" dirty="0" smtClean="0">
                <a:solidFill>
                  <a:srgbClr val="002060"/>
                </a:solidFill>
                <a:latin typeface="华文楷体" panose="02010600040101010101" pitchFamily="2" charset="-122"/>
                <a:ea typeface="华文楷体" panose="02010600040101010101" pitchFamily="2" charset="-122"/>
              </a:rPr>
              <a:t>历程</a:t>
            </a:r>
            <a:r>
              <a:rPr lang="zh-CN" altLang="en-US" dirty="0">
                <a:solidFill>
                  <a:srgbClr val="002060"/>
                </a:solidFill>
                <a:latin typeface="华文楷体" panose="02010600040101010101" pitchFamily="2" charset="-122"/>
                <a:ea typeface="华文楷体" panose="02010600040101010101" pitchFamily="2" charset="-122"/>
              </a:rPr>
              <a:t>，图书馆的管理模式、管理技术一直在向数字化、</a:t>
            </a:r>
            <a:r>
              <a:rPr lang="zh-CN" altLang="en-US" dirty="0" smtClean="0">
                <a:solidFill>
                  <a:srgbClr val="002060"/>
                </a:solidFill>
                <a:latin typeface="华文楷体" panose="02010600040101010101" pitchFamily="2" charset="-122"/>
                <a:ea typeface="华文楷体" panose="02010600040101010101" pitchFamily="2" charset="-122"/>
              </a:rPr>
              <a:t>智能化、智慧化逐步</a:t>
            </a:r>
            <a:r>
              <a:rPr lang="zh-CN" altLang="en-US" dirty="0">
                <a:solidFill>
                  <a:srgbClr val="002060"/>
                </a:solidFill>
                <a:latin typeface="华文楷体" panose="02010600040101010101" pitchFamily="2" charset="-122"/>
                <a:ea typeface="华文楷体" panose="02010600040101010101" pitchFamily="2" charset="-122"/>
              </a:rPr>
              <a:t>发展。</a:t>
            </a:r>
          </a:p>
          <a:p>
            <a:endParaRPr lang="zh-CN" altLang="en-US" dirty="0">
              <a:latin typeface="华文楷体" panose="02010600040101010101" pitchFamily="2" charset="-122"/>
              <a:ea typeface="华文楷体" panose="02010600040101010101" pitchFamily="2" charset="-122"/>
            </a:endParaRPr>
          </a:p>
        </p:txBody>
      </p:sp>
      <p:pic>
        <p:nvPicPr>
          <p:cNvPr id="2052" name="Picture 4" descr="C:\Users\Administrator\AppData\Local\Microsoft\Windows\Temporary Internet Files\Content.IE5\QP6Z4MBD\MP90042782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228600"/>
            <a:ext cx="963513" cy="86547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515556"/>
            <a:ext cx="6718300" cy="183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671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6858000" cy="868362"/>
          </a:xfrm>
          <a:ln>
            <a:solidFill>
              <a:schemeClr val="accent3"/>
            </a:solidFill>
          </a:ln>
          <a:effectLst>
            <a:glow rad="228600">
              <a:schemeClr val="accent5">
                <a:satMod val="175000"/>
                <a:alpha val="40000"/>
              </a:schemeClr>
            </a:glow>
          </a:effectLst>
        </p:spPr>
        <p:txBody>
          <a:bodyPr/>
          <a:lstStyle/>
          <a:p>
            <a:r>
              <a:rPr lang="zh-CN" altLang="en-US" b="1" dirty="0" smtClean="0">
                <a:solidFill>
                  <a:schemeClr val="accent2"/>
                </a:solidFill>
                <a:latin typeface="华文楷体" panose="02010600040101010101" pitchFamily="2" charset="-122"/>
                <a:ea typeface="华文楷体" panose="02010600040101010101" pitchFamily="2" charset="-122"/>
              </a:rPr>
              <a:t>２、数字</a:t>
            </a:r>
            <a:r>
              <a:rPr lang="zh-CN" altLang="en-US" b="1" dirty="0">
                <a:solidFill>
                  <a:schemeClr val="accent2"/>
                </a:solidFill>
                <a:latin typeface="华文楷体" panose="02010600040101010101" pitchFamily="2" charset="-122"/>
                <a:ea typeface="华文楷体" panose="02010600040101010101" pitchFamily="2" charset="-122"/>
              </a:rPr>
              <a:t>图书馆发展现状</a:t>
            </a:r>
            <a:endParaRPr lang="zh-CN" altLang="en-US" dirty="0"/>
          </a:p>
        </p:txBody>
      </p:sp>
      <p:sp>
        <p:nvSpPr>
          <p:cNvPr id="3" name="内容占位符 2"/>
          <p:cNvSpPr>
            <a:spLocks noGrp="1"/>
          </p:cNvSpPr>
          <p:nvPr>
            <p:ph sz="quarter" idx="1"/>
          </p:nvPr>
        </p:nvSpPr>
        <p:spPr>
          <a:xfrm>
            <a:off x="838200" y="1447800"/>
            <a:ext cx="7772400" cy="4038600"/>
          </a:xfrm>
        </p:spPr>
        <p:txBody>
          <a:bodyPr>
            <a:normAutofit fontScale="92500" lnSpcReduction="20000"/>
          </a:bodyPr>
          <a:lstStyle/>
          <a:p>
            <a:pPr>
              <a:lnSpc>
                <a:spcPct val="150000"/>
              </a:lnSpc>
            </a:pPr>
            <a:r>
              <a:rPr lang="zh-CN" altLang="en-US" sz="2800" dirty="0">
                <a:solidFill>
                  <a:srgbClr val="C00000"/>
                </a:solidFill>
                <a:latin typeface="华文楷体" panose="02010600040101010101" pitchFamily="2" charset="-122"/>
                <a:ea typeface="华文楷体" panose="02010600040101010101" pitchFamily="2" charset="-122"/>
              </a:rPr>
              <a:t>数字图书馆</a:t>
            </a:r>
            <a:r>
              <a:rPr lang="zh-CN" altLang="en-US" sz="2800" dirty="0">
                <a:latin typeface="华文楷体" panose="02010600040101010101" pitchFamily="2" charset="-122"/>
                <a:ea typeface="华文楷体" panose="02010600040101010101" pitchFamily="2" charset="-122"/>
              </a:rPr>
              <a:t>以存储文献信息为目的，借助计算机技术、</a:t>
            </a:r>
            <a:r>
              <a:rPr lang="zh-CN" altLang="en-US" sz="2800" dirty="0" smtClean="0">
                <a:latin typeface="华文楷体" panose="02010600040101010101" pitchFamily="2" charset="-122"/>
                <a:ea typeface="华文楷体" panose="02010600040101010101" pitchFamily="2" charset="-122"/>
              </a:rPr>
              <a:t>网络</a:t>
            </a:r>
            <a:r>
              <a:rPr lang="zh-CN" altLang="en-US" sz="2800" dirty="0">
                <a:latin typeface="华文楷体" panose="02010600040101010101" pitchFamily="2" charset="-122"/>
                <a:ea typeface="华文楷体" panose="02010600040101010101" pitchFamily="2" charset="-122"/>
              </a:rPr>
              <a:t>通讯技术和图书馆资源管理模式，创造信息分类和精确</a:t>
            </a:r>
            <a:r>
              <a:rPr lang="zh-CN" altLang="en-US" sz="2800" dirty="0" smtClean="0">
                <a:latin typeface="华文楷体" panose="02010600040101010101" pitchFamily="2" charset="-122"/>
                <a:ea typeface="华文楷体" panose="02010600040101010101" pitchFamily="2" charset="-122"/>
              </a:rPr>
              <a:t>检索</a:t>
            </a:r>
            <a:r>
              <a:rPr lang="zh-CN" altLang="en-US" sz="2800" dirty="0">
                <a:latin typeface="华文楷体" panose="02010600040101010101" pitchFamily="2" charset="-122"/>
                <a:ea typeface="华文楷体" panose="02010600040101010101" pitchFamily="2" charset="-122"/>
              </a:rPr>
              <a:t>系统，自动整合文献信息，让人们不受时间和空间的</a:t>
            </a:r>
            <a:r>
              <a:rPr lang="zh-CN" altLang="en-US" sz="2800" dirty="0" smtClean="0">
                <a:latin typeface="华文楷体" panose="02010600040101010101" pitchFamily="2" charset="-122"/>
                <a:ea typeface="华文楷体" panose="02010600040101010101" pitchFamily="2" charset="-122"/>
              </a:rPr>
              <a:t>限制随时随地</a:t>
            </a:r>
            <a:r>
              <a:rPr lang="zh-CN" altLang="en-US" sz="2800" dirty="0">
                <a:latin typeface="华文楷体" panose="02010600040101010101" pitchFamily="2" charset="-122"/>
                <a:ea typeface="华文楷体" panose="02010600040101010101" pitchFamily="2" charset="-122"/>
              </a:rPr>
              <a:t>获取信息</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a:lnSpc>
                <a:spcPct val="150000"/>
              </a:lnSpc>
            </a:pPr>
            <a:r>
              <a:rPr lang="zh-CN" altLang="en-US" sz="2800" dirty="0" smtClean="0">
                <a:solidFill>
                  <a:srgbClr val="C00000"/>
                </a:solidFill>
                <a:latin typeface="华文楷体" panose="02010600040101010101" pitchFamily="2" charset="-122"/>
                <a:ea typeface="华文楷体" panose="02010600040101010101" pitchFamily="2" charset="-122"/>
              </a:rPr>
              <a:t>数字</a:t>
            </a:r>
            <a:r>
              <a:rPr lang="zh-CN" altLang="en-US" sz="2800" dirty="0">
                <a:solidFill>
                  <a:srgbClr val="C00000"/>
                </a:solidFill>
                <a:latin typeface="华文楷体" panose="02010600040101010101" pitchFamily="2" charset="-122"/>
                <a:ea typeface="华文楷体" panose="02010600040101010101" pitchFamily="2" charset="-122"/>
              </a:rPr>
              <a:t>图书馆</a:t>
            </a:r>
            <a:r>
              <a:rPr lang="zh-CN" altLang="en-US" sz="2800" dirty="0">
                <a:latin typeface="华文楷体" panose="02010600040101010101" pitchFamily="2" charset="-122"/>
                <a:ea typeface="华文楷体" panose="02010600040101010101" pitchFamily="2" charset="-122"/>
              </a:rPr>
              <a:t>主要以数字化即电子版的</a:t>
            </a:r>
            <a:r>
              <a:rPr lang="zh-CN" altLang="en-US" sz="2800" dirty="0" smtClean="0">
                <a:latin typeface="华文楷体" panose="02010600040101010101" pitchFamily="2" charset="-122"/>
                <a:ea typeface="华文楷体" panose="02010600040101010101" pitchFamily="2" charset="-122"/>
              </a:rPr>
              <a:t>服务</a:t>
            </a:r>
            <a:r>
              <a:rPr lang="zh-CN" altLang="en-US" sz="2800" dirty="0">
                <a:latin typeface="华文楷体" panose="02010600040101010101" pitchFamily="2" charset="-122"/>
                <a:ea typeface="华文楷体" panose="02010600040101010101" pitchFamily="2" charset="-122"/>
              </a:rPr>
              <a:t>为主。虽然较传统图书馆模式有很大的突破，但缺少</a:t>
            </a:r>
            <a:r>
              <a:rPr lang="zh-CN" altLang="en-US" sz="2800" dirty="0" smtClean="0">
                <a:latin typeface="华文楷体" panose="02010600040101010101" pitchFamily="2" charset="-122"/>
                <a:ea typeface="华文楷体" panose="02010600040101010101" pitchFamily="2" charset="-122"/>
              </a:rPr>
              <a:t>基础的</a:t>
            </a:r>
            <a:r>
              <a:rPr lang="zh-CN" altLang="en-US" sz="2800" dirty="0">
                <a:latin typeface="华文楷体" panose="02010600040101010101" pitchFamily="2" charset="-122"/>
                <a:ea typeface="华文楷体" panose="02010600040101010101" pitchFamily="2" charset="-122"/>
              </a:rPr>
              <a:t>、必要的、智慧化的服务</a:t>
            </a:r>
            <a:r>
              <a:rPr lang="zh-CN" altLang="en-US" sz="2800" dirty="0" smtClean="0">
                <a:latin typeface="华文楷体" panose="02010600040101010101" pitchFamily="2" charset="-122"/>
                <a:ea typeface="华文楷体" panose="02010600040101010101" pitchFamily="2" charset="-122"/>
              </a:rPr>
              <a:t>。</a:t>
            </a:r>
            <a:endParaRPr lang="zh-CN" altLang="en-US" sz="28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66702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15962"/>
          </a:xfrm>
          <a:ln>
            <a:solidFill>
              <a:schemeClr val="accent3"/>
            </a:solidFill>
          </a:ln>
          <a:effectLst>
            <a:glow rad="228600">
              <a:schemeClr val="accent5">
                <a:satMod val="175000"/>
                <a:alpha val="40000"/>
              </a:schemeClr>
            </a:glow>
          </a:effectLst>
        </p:spPr>
        <p:txBody>
          <a:bodyPr>
            <a:normAutofit fontScale="90000"/>
          </a:bodyPr>
          <a:lstStyle/>
          <a:p>
            <a:r>
              <a:rPr lang="zh-CN" altLang="en-US" b="1" dirty="0" smtClean="0">
                <a:solidFill>
                  <a:schemeClr val="accent2"/>
                </a:solidFill>
                <a:latin typeface="华文楷体" panose="02010600040101010101" pitchFamily="2" charset="-122"/>
                <a:ea typeface="华文楷体" panose="02010600040101010101" pitchFamily="2" charset="-122"/>
              </a:rPr>
              <a:t>２、数字</a:t>
            </a:r>
            <a:r>
              <a:rPr lang="zh-CN" altLang="en-US" b="1" dirty="0">
                <a:solidFill>
                  <a:schemeClr val="accent2"/>
                </a:solidFill>
                <a:latin typeface="华文楷体" panose="02010600040101010101" pitchFamily="2" charset="-122"/>
                <a:ea typeface="华文楷体" panose="02010600040101010101" pitchFamily="2" charset="-122"/>
              </a:rPr>
              <a:t>图书馆发展现状</a:t>
            </a:r>
            <a:endParaRPr lang="zh-CN" altLang="en-US" dirty="0"/>
          </a:p>
        </p:txBody>
      </p:sp>
      <p:sp>
        <p:nvSpPr>
          <p:cNvPr id="3" name="内容占位符 2"/>
          <p:cNvSpPr>
            <a:spLocks noGrp="1"/>
          </p:cNvSpPr>
          <p:nvPr>
            <p:ph sz="quarter" idx="1"/>
          </p:nvPr>
        </p:nvSpPr>
        <p:spPr>
          <a:xfrm>
            <a:off x="914400" y="1295400"/>
            <a:ext cx="7772400" cy="4724400"/>
          </a:xfrm>
        </p:spPr>
        <p:txBody>
          <a:bodyPr>
            <a:normAutofit lnSpcReduction="10000"/>
          </a:bodyPr>
          <a:lstStyle/>
          <a:p>
            <a:r>
              <a:rPr lang="en-US" altLang="zh-CN" dirty="0">
                <a:solidFill>
                  <a:srgbClr val="C00000"/>
                </a:solidFill>
                <a:latin typeface="华文楷体" panose="02010600040101010101" pitchFamily="2" charset="-122"/>
                <a:ea typeface="华文楷体" panose="02010600040101010101" pitchFamily="2" charset="-122"/>
              </a:rPr>
              <a:t>1978</a:t>
            </a:r>
            <a:r>
              <a:rPr lang="zh-CN" altLang="en-US" dirty="0">
                <a:solidFill>
                  <a:srgbClr val="C00000"/>
                </a:solidFill>
                <a:latin typeface="华文楷体" panose="02010600040101010101" pitchFamily="2" charset="-122"/>
                <a:ea typeface="华文楷体" panose="02010600040101010101" pitchFamily="2" charset="-122"/>
              </a:rPr>
              <a:t>年</a:t>
            </a:r>
            <a:r>
              <a:rPr lang="zh-CN" altLang="en-US" dirty="0">
                <a:latin typeface="华文楷体" panose="02010600040101010101" pitchFamily="2" charset="-122"/>
                <a:ea typeface="华文楷体" panose="02010600040101010101" pitchFamily="2" charset="-122"/>
              </a:rPr>
              <a:t>美国著名图书馆学专家兰卡斯特发表</a:t>
            </a:r>
            <a:r>
              <a:rPr lang="zh-CN" altLang="en-US" dirty="0" smtClean="0">
                <a:latin typeface="华文楷体" panose="02010600040101010101" pitchFamily="2" charset="-122"/>
                <a:ea typeface="华文楷体" panose="02010600040101010101" pitchFamily="2" charset="-122"/>
              </a:rPr>
              <a:t>了</a:t>
            </a:r>
            <a:r>
              <a:rPr lang="en-US" altLang="zh-CN" dirty="0" smtClean="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走向无纸的时代</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和</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电子时代的图书馆</a:t>
            </a:r>
            <a:r>
              <a:rPr lang="en-US" altLang="zh-CN" dirty="0">
                <a:latin typeface="华文楷体" panose="02010600040101010101" pitchFamily="2" charset="-122"/>
                <a:ea typeface="华文楷体" panose="02010600040101010101" pitchFamily="2" charset="-122"/>
              </a:rPr>
              <a:t>》</a:t>
            </a:r>
            <a:r>
              <a:rPr lang="zh-CN" altLang="en-US" dirty="0">
                <a:latin typeface="华文楷体" panose="02010600040101010101" pitchFamily="2" charset="-122"/>
                <a:ea typeface="华文楷体" panose="02010600040101010101" pitchFamily="2" charset="-122"/>
              </a:rPr>
              <a:t>两</a:t>
            </a:r>
            <a:r>
              <a:rPr lang="zh-CN" altLang="en-US" dirty="0" smtClean="0">
                <a:latin typeface="华文楷体" panose="02010600040101010101" pitchFamily="2" charset="-122"/>
                <a:ea typeface="华文楷体" panose="02010600040101010101" pitchFamily="2" charset="-122"/>
              </a:rPr>
              <a:t>部论著</a:t>
            </a:r>
            <a:r>
              <a:rPr lang="zh-CN" altLang="en-US" dirty="0">
                <a:latin typeface="华文楷体" panose="02010600040101010101" pitchFamily="2" charset="-122"/>
                <a:ea typeface="华文楷体" panose="02010600040101010101" pitchFamily="2" charset="-122"/>
              </a:rPr>
              <a:t>，揭开了数字图书馆构想的序幕</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en-US" altLang="zh-CN" dirty="0" smtClean="0">
                <a:solidFill>
                  <a:srgbClr val="C00000"/>
                </a:solidFill>
                <a:latin typeface="华文楷体" panose="02010600040101010101" pitchFamily="2" charset="-122"/>
                <a:ea typeface="华文楷体" panose="02010600040101010101" pitchFamily="2" charset="-122"/>
              </a:rPr>
              <a:t>30</a:t>
            </a:r>
            <a:r>
              <a:rPr lang="zh-CN" altLang="en-US" dirty="0">
                <a:solidFill>
                  <a:srgbClr val="C00000"/>
                </a:solidFill>
                <a:latin typeface="华文楷体" panose="02010600040101010101" pitchFamily="2" charset="-122"/>
                <a:ea typeface="华文楷体" panose="02010600040101010101" pitchFamily="2" charset="-122"/>
              </a:rPr>
              <a:t>多年</a:t>
            </a:r>
            <a:r>
              <a:rPr lang="zh-CN" altLang="en-US" dirty="0" smtClean="0">
                <a:solidFill>
                  <a:srgbClr val="C00000"/>
                </a:solidFill>
                <a:latin typeface="华文楷体" panose="02010600040101010101" pitchFamily="2" charset="-122"/>
                <a:ea typeface="华文楷体" panose="02010600040101010101" pitchFamily="2" charset="-122"/>
              </a:rPr>
              <a:t>过去了</a:t>
            </a:r>
            <a:r>
              <a:rPr lang="zh-CN" altLang="en-US" dirty="0">
                <a:latin typeface="华文楷体" panose="02010600040101010101" pitchFamily="2" charset="-122"/>
                <a:ea typeface="华文楷体" panose="02010600040101010101" pitchFamily="2" charset="-122"/>
              </a:rPr>
              <a:t>，随着计算机技术和互联网快速发展，数字</a:t>
            </a:r>
            <a:r>
              <a:rPr lang="zh-CN" altLang="en-US" dirty="0" smtClean="0">
                <a:latin typeface="华文楷体" panose="02010600040101010101" pitchFamily="2" charset="-122"/>
                <a:ea typeface="华文楷体" panose="02010600040101010101" pitchFamily="2" charset="-122"/>
              </a:rPr>
              <a:t>图书馆</a:t>
            </a:r>
            <a:r>
              <a:rPr lang="zh-CN" altLang="en-US" dirty="0">
                <a:latin typeface="华文楷体" panose="02010600040101010101" pitchFamily="2" charset="-122"/>
                <a:ea typeface="华文楷体" panose="02010600040101010101" pitchFamily="2" charset="-122"/>
              </a:rPr>
              <a:t>从构想成为现实，尤其是进入</a:t>
            </a:r>
            <a:r>
              <a:rPr lang="en-US" altLang="zh-CN" dirty="0">
                <a:latin typeface="华文楷体" panose="02010600040101010101" pitchFamily="2" charset="-122"/>
                <a:ea typeface="华文楷体" panose="02010600040101010101" pitchFamily="2" charset="-122"/>
              </a:rPr>
              <a:t>21</a:t>
            </a:r>
            <a:r>
              <a:rPr lang="zh-CN" altLang="en-US" dirty="0">
                <a:latin typeface="华文楷体" panose="02010600040101010101" pitchFamily="2" charset="-122"/>
                <a:ea typeface="华文楷体" panose="02010600040101010101" pitchFamily="2" charset="-122"/>
              </a:rPr>
              <a:t>世纪以来，</a:t>
            </a:r>
            <a:r>
              <a:rPr lang="zh-CN" altLang="en-US" dirty="0" smtClean="0">
                <a:latin typeface="华文楷体" panose="02010600040101010101" pitchFamily="2" charset="-122"/>
                <a:ea typeface="华文楷体" panose="02010600040101010101" pitchFamily="2" charset="-122"/>
              </a:rPr>
              <a:t>“校校通”</a:t>
            </a:r>
            <a:r>
              <a:rPr lang="zh-CN" altLang="en-US" dirty="0">
                <a:latin typeface="华文楷体" panose="02010600040101010101" pitchFamily="2" charset="-122"/>
                <a:ea typeface="华文楷体" panose="02010600040101010101" pitchFamily="2" charset="-122"/>
              </a:rPr>
              <a:t>工程的触角深入到我国大中城市的每一所</a:t>
            </a:r>
            <a:r>
              <a:rPr lang="zh-CN" altLang="en-US" dirty="0" smtClean="0">
                <a:latin typeface="华文楷体" panose="02010600040101010101" pitchFamily="2" charset="-122"/>
                <a:ea typeface="华文楷体" panose="02010600040101010101" pitchFamily="2" charset="-122"/>
              </a:rPr>
              <a:t>中小学</a:t>
            </a:r>
            <a:r>
              <a:rPr lang="zh-CN" altLang="en-US" dirty="0">
                <a:latin typeface="华文楷体" panose="02010600040101010101" pitchFamily="2" charset="-122"/>
                <a:ea typeface="华文楷体" panose="02010600040101010101" pitchFamily="2" charset="-122"/>
              </a:rPr>
              <a:t>，发展中小学数字图书馆成为时代的召唤。</a:t>
            </a:r>
          </a:p>
          <a:p>
            <a:r>
              <a:rPr lang="zh-CN" altLang="zh-CN" dirty="0" smtClean="0">
                <a:latin typeface="华文楷体" panose="02010600040101010101" pitchFamily="2" charset="-122"/>
                <a:ea typeface="华文楷体" panose="02010600040101010101" pitchFamily="2" charset="-122"/>
              </a:rPr>
              <a:t>美国雪城大学</a:t>
            </a:r>
            <a:r>
              <a:rPr lang="en-US" altLang="zh-CN" dirty="0" smtClean="0">
                <a:latin typeface="华文楷体" panose="02010600040101010101" pitchFamily="2" charset="-122"/>
                <a:ea typeface="华文楷体" panose="02010600040101010101" pitchFamily="2" charset="-122"/>
              </a:rPr>
              <a:t> </a:t>
            </a:r>
            <a:r>
              <a:rPr lang="en-US" altLang="zh-CN" dirty="0">
                <a:latin typeface="华文楷体" panose="02010600040101010101" pitchFamily="2" charset="-122"/>
                <a:ea typeface="华文楷体" panose="02010600040101010101" pitchFamily="2" charset="-122"/>
              </a:rPr>
              <a:t>S</a:t>
            </a:r>
            <a:r>
              <a:rPr lang="zh-CN" altLang="zh-CN"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 Nicholson </a:t>
            </a:r>
            <a:r>
              <a:rPr lang="zh-CN" altLang="zh-CN" dirty="0">
                <a:latin typeface="华文楷体" panose="02010600040101010101" pitchFamily="2" charset="-122"/>
                <a:ea typeface="华文楷体" panose="02010600040101010101" pitchFamily="2" charset="-122"/>
              </a:rPr>
              <a:t>教授在“</a:t>
            </a:r>
            <a:r>
              <a:rPr lang="en-US" altLang="zh-CN" dirty="0">
                <a:latin typeface="华文楷体" panose="02010600040101010101" pitchFamily="2" charset="-122"/>
                <a:ea typeface="华文楷体" panose="02010600040101010101" pitchFamily="2" charset="-122"/>
              </a:rPr>
              <a:t>2005 </a:t>
            </a:r>
            <a:r>
              <a:rPr lang="zh-CN" altLang="zh-CN" dirty="0">
                <a:latin typeface="华文楷体" panose="02010600040101010101" pitchFamily="2" charset="-122"/>
                <a:ea typeface="华文楷体" panose="02010600040101010101" pitchFamily="2" charset="-122"/>
              </a:rPr>
              <a:t>数字图书馆前沿问题高级研讨班</a:t>
            </a:r>
            <a:r>
              <a:rPr lang="zh-CN"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断</a:t>
            </a:r>
            <a:r>
              <a:rPr lang="zh-CN" altLang="zh-CN" dirty="0" smtClean="0">
                <a:latin typeface="华文楷体" panose="02010600040101010101" pitchFamily="2" charset="-122"/>
                <a:ea typeface="华文楷体" panose="02010600040101010101" pitchFamily="2" charset="-122"/>
              </a:rPr>
              <a:t>言</a:t>
            </a:r>
            <a:r>
              <a:rPr lang="zh-CN" altLang="zh-CN" dirty="0">
                <a:latin typeface="华文楷体" panose="02010600040101010101" pitchFamily="2" charset="-122"/>
                <a:ea typeface="华文楷体" panose="02010600040101010101" pitchFamily="2" charset="-122"/>
              </a:rPr>
              <a:t>，图书馆界过去</a:t>
            </a:r>
            <a:r>
              <a:rPr lang="en-US" altLang="zh-CN" dirty="0">
                <a:latin typeface="华文楷体" panose="02010600040101010101" pitchFamily="2" charset="-122"/>
                <a:ea typeface="华文楷体" panose="02010600040101010101" pitchFamily="2" charset="-122"/>
              </a:rPr>
              <a:t> </a:t>
            </a:r>
            <a:r>
              <a:rPr lang="en-US" altLang="zh-CN" dirty="0">
                <a:solidFill>
                  <a:srgbClr val="C00000"/>
                </a:solidFill>
                <a:latin typeface="华文楷体" panose="02010600040101010101" pitchFamily="2" charset="-122"/>
                <a:ea typeface="华文楷体" panose="02010600040101010101" pitchFamily="2" charset="-122"/>
              </a:rPr>
              <a:t>5 </a:t>
            </a:r>
            <a:r>
              <a:rPr lang="zh-CN" altLang="zh-CN" dirty="0">
                <a:solidFill>
                  <a:srgbClr val="C00000"/>
                </a:solidFill>
                <a:latin typeface="华文楷体" panose="02010600040101010101" pitchFamily="2" charset="-122"/>
                <a:ea typeface="华文楷体" panose="02010600040101010101" pitchFamily="2" charset="-122"/>
              </a:rPr>
              <a:t>年的变化</a:t>
            </a:r>
            <a:r>
              <a:rPr lang="zh-CN" altLang="zh-CN" dirty="0">
                <a:latin typeface="华文楷体" panose="02010600040101010101" pitchFamily="2" charset="-122"/>
                <a:ea typeface="华文楷体" panose="02010600040101010101" pitchFamily="2" charset="-122"/>
              </a:rPr>
              <a:t>超过了</a:t>
            </a:r>
            <a:r>
              <a:rPr lang="zh-CN" altLang="zh-CN" dirty="0">
                <a:solidFill>
                  <a:srgbClr val="C00000"/>
                </a:solidFill>
                <a:latin typeface="华文楷体" panose="02010600040101010101" pitchFamily="2" charset="-122"/>
                <a:ea typeface="华文楷体" panose="02010600040101010101" pitchFamily="2" charset="-122"/>
              </a:rPr>
              <a:t>前面</a:t>
            </a:r>
            <a:r>
              <a:rPr lang="en-US" altLang="zh-CN" dirty="0">
                <a:solidFill>
                  <a:srgbClr val="C00000"/>
                </a:solidFill>
                <a:latin typeface="华文楷体" panose="02010600040101010101" pitchFamily="2" charset="-122"/>
                <a:ea typeface="华文楷体" panose="02010600040101010101" pitchFamily="2" charset="-122"/>
              </a:rPr>
              <a:t> 100 </a:t>
            </a:r>
            <a:r>
              <a:rPr lang="zh-CN" altLang="zh-CN" dirty="0">
                <a:solidFill>
                  <a:srgbClr val="C00000"/>
                </a:solidFill>
                <a:latin typeface="华文楷体" panose="02010600040101010101" pitchFamily="2" charset="-122"/>
                <a:ea typeface="华文楷体" panose="02010600040101010101" pitchFamily="2" charset="-122"/>
              </a:rPr>
              <a:t>年的变化</a:t>
            </a:r>
            <a:r>
              <a:rPr lang="zh-CN" altLang="zh-CN" dirty="0">
                <a:latin typeface="华文楷体" panose="02010600040101010101" pitchFamily="2" charset="-122"/>
                <a:ea typeface="华文楷体" panose="02010600040101010101" pitchFamily="2" charset="-122"/>
              </a:rPr>
              <a:t>，而未来</a:t>
            </a:r>
            <a:r>
              <a:rPr lang="en-US" altLang="zh-CN" dirty="0">
                <a:latin typeface="华文楷体" panose="02010600040101010101" pitchFamily="2" charset="-122"/>
                <a:ea typeface="华文楷体" panose="02010600040101010101" pitchFamily="2" charset="-122"/>
              </a:rPr>
              <a:t> 5 </a:t>
            </a:r>
            <a:r>
              <a:rPr lang="zh-CN" altLang="zh-CN" dirty="0">
                <a:latin typeface="华文楷体" panose="02010600040101010101" pitchFamily="2" charset="-122"/>
                <a:ea typeface="华文楷体" panose="02010600040101010101" pitchFamily="2" charset="-122"/>
              </a:rPr>
              <a:t>年的变化将使过去</a:t>
            </a:r>
            <a:r>
              <a:rPr lang="en-US" altLang="zh-CN" dirty="0">
                <a:latin typeface="华文楷体" panose="02010600040101010101" pitchFamily="2" charset="-122"/>
                <a:ea typeface="华文楷体" panose="02010600040101010101" pitchFamily="2" charset="-122"/>
              </a:rPr>
              <a:t> 5 </a:t>
            </a:r>
            <a:r>
              <a:rPr lang="zh-CN" altLang="zh-CN" dirty="0">
                <a:latin typeface="华文楷体" panose="02010600040101010101" pitchFamily="2" charset="-122"/>
                <a:ea typeface="华文楷体" panose="02010600040101010101" pitchFamily="2" charset="-122"/>
              </a:rPr>
              <a:t>年的变化微不足道。</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39736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AppData\Local\Microsoft\Windows\Temporary Internet Files\Content.IE5\ZBTMXRYY\MP9004278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1334" y="645056"/>
            <a:ext cx="1524000" cy="1134186"/>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a:xfrm>
            <a:off x="685800" y="248975"/>
            <a:ext cx="3886200" cy="792162"/>
          </a:xfrm>
        </p:spPr>
        <p:txBody>
          <a:bodyPr/>
          <a:lstStyle/>
          <a:p>
            <a:r>
              <a:rPr lang="zh-CN" altLang="en-US" b="1" dirty="0" smtClean="0">
                <a:solidFill>
                  <a:srgbClr val="C00000"/>
                </a:solidFill>
              </a:rPr>
              <a:t>提纲</a:t>
            </a:r>
            <a:endParaRPr lang="zh-CN" altLang="en-US" b="1" dirty="0">
              <a:solidFill>
                <a:srgbClr val="C00000"/>
              </a:solidFill>
            </a:endParaRPr>
          </a:p>
        </p:txBody>
      </p:sp>
      <p:sp>
        <p:nvSpPr>
          <p:cNvPr id="2" name="内容占位符 1"/>
          <p:cNvSpPr>
            <a:spLocks noGrp="1"/>
          </p:cNvSpPr>
          <p:nvPr>
            <p:ph sz="quarter" idx="1"/>
          </p:nvPr>
        </p:nvSpPr>
        <p:spPr>
          <a:xfrm>
            <a:off x="685800" y="1685314"/>
            <a:ext cx="6324600" cy="4191000"/>
          </a:xfrm>
          <a:ln>
            <a:solidFill>
              <a:schemeClr val="accent4"/>
            </a:solidFill>
          </a:ln>
          <a:effectLst>
            <a:glow rad="228600">
              <a:schemeClr val="accent1">
                <a:satMod val="175000"/>
                <a:alpha val="40000"/>
              </a:schemeClr>
            </a:glow>
          </a:effectLst>
        </p:spPr>
        <p:txBody>
          <a:bodyPr>
            <a:normAutofit fontScale="92500"/>
          </a:bodyPr>
          <a:lstStyle/>
          <a:p>
            <a:pPr>
              <a:lnSpc>
                <a:spcPct val="150000"/>
              </a:lnSpc>
            </a:pPr>
            <a:r>
              <a:rPr lang="zh-CN" altLang="en-US" b="1" u="sng" dirty="0" smtClean="0">
                <a:solidFill>
                  <a:srgbClr val="008000"/>
                </a:solidFill>
                <a:latin typeface="华文楷体" panose="02010600040101010101" pitchFamily="2" charset="-122"/>
                <a:ea typeface="华文楷体" panose="02010600040101010101" pitchFamily="2" charset="-122"/>
              </a:rPr>
              <a:t>１、佛山市中小学数字图书馆建设标准解读</a:t>
            </a:r>
            <a:endParaRPr lang="en-US" altLang="zh-CN" b="1" u="sng" dirty="0" smtClean="0">
              <a:solidFill>
                <a:srgbClr val="008000"/>
              </a:solidFill>
              <a:latin typeface="华文楷体" panose="02010600040101010101" pitchFamily="2" charset="-122"/>
              <a:ea typeface="华文楷体" panose="02010600040101010101" pitchFamily="2" charset="-122"/>
            </a:endParaRPr>
          </a:p>
          <a:p>
            <a:pPr>
              <a:lnSpc>
                <a:spcPct val="150000"/>
              </a:lnSpc>
            </a:pPr>
            <a:r>
              <a:rPr lang="zh-CN" altLang="en-US" b="1" u="sng" dirty="0" smtClean="0">
                <a:solidFill>
                  <a:srgbClr val="008000"/>
                </a:solidFill>
                <a:latin typeface="华文楷体" panose="02010600040101010101" pitchFamily="2" charset="-122"/>
                <a:ea typeface="华文楷体" panose="02010600040101010101" pitchFamily="2" charset="-122"/>
              </a:rPr>
              <a:t>２、数字图书馆发展现状</a:t>
            </a:r>
            <a:endParaRPr lang="en-US" altLang="zh-CN" b="1" u="sng" dirty="0" smtClean="0">
              <a:solidFill>
                <a:srgbClr val="008000"/>
              </a:solidFill>
              <a:latin typeface="华文楷体" panose="02010600040101010101" pitchFamily="2" charset="-122"/>
              <a:ea typeface="华文楷体" panose="02010600040101010101" pitchFamily="2" charset="-122"/>
            </a:endParaRPr>
          </a:p>
          <a:p>
            <a:pPr>
              <a:lnSpc>
                <a:spcPct val="150000"/>
              </a:lnSpc>
            </a:pPr>
            <a:r>
              <a:rPr lang="zh-CN" altLang="en-US" b="1" u="sng" dirty="0" smtClean="0">
                <a:solidFill>
                  <a:srgbClr val="008000"/>
                </a:solidFill>
                <a:latin typeface="华文楷体" panose="02010600040101010101" pitchFamily="2" charset="-122"/>
                <a:ea typeface="华文楷体" panose="02010600040101010101" pitchFamily="2" charset="-122"/>
              </a:rPr>
              <a:t>３、国内外数字阅读概况</a:t>
            </a:r>
            <a:endParaRPr lang="en-US" altLang="zh-CN" b="1" u="sng" dirty="0" smtClean="0">
              <a:solidFill>
                <a:srgbClr val="008000"/>
              </a:solidFill>
              <a:latin typeface="华文楷体" panose="02010600040101010101" pitchFamily="2" charset="-122"/>
              <a:ea typeface="华文楷体" panose="02010600040101010101" pitchFamily="2" charset="-122"/>
            </a:endParaRPr>
          </a:p>
          <a:p>
            <a:pPr>
              <a:lnSpc>
                <a:spcPct val="150000"/>
              </a:lnSpc>
            </a:pPr>
            <a:r>
              <a:rPr lang="zh-CN" altLang="en-US" b="1" u="sng" dirty="0" smtClean="0">
                <a:solidFill>
                  <a:srgbClr val="008000"/>
                </a:solidFill>
                <a:latin typeface="华文楷体" panose="02010600040101010101" pitchFamily="2" charset="-122"/>
                <a:ea typeface="华文楷体" panose="02010600040101010101" pitchFamily="2" charset="-122"/>
              </a:rPr>
              <a:t>４、数字图书馆在教育信息化建设中的作用</a:t>
            </a:r>
            <a:endParaRPr lang="en-US" altLang="zh-CN" b="1" u="sng" dirty="0" smtClean="0">
              <a:solidFill>
                <a:srgbClr val="008000"/>
              </a:solidFill>
              <a:latin typeface="华文楷体" panose="02010600040101010101" pitchFamily="2" charset="-122"/>
              <a:ea typeface="华文楷体" panose="02010600040101010101" pitchFamily="2" charset="-122"/>
            </a:endParaRPr>
          </a:p>
          <a:p>
            <a:pPr>
              <a:lnSpc>
                <a:spcPct val="150000"/>
              </a:lnSpc>
            </a:pPr>
            <a:r>
              <a:rPr lang="zh-CN" altLang="en-US" b="1" u="sng" dirty="0" smtClean="0">
                <a:solidFill>
                  <a:srgbClr val="008000"/>
                </a:solidFill>
                <a:latin typeface="华文楷体" panose="02010600040101010101" pitchFamily="2" charset="-122"/>
                <a:ea typeface="华文楷体" panose="02010600040101010101" pitchFamily="2" charset="-122"/>
              </a:rPr>
              <a:t>５、从数字图书馆走向智慧图书馆</a:t>
            </a:r>
            <a:endParaRPr lang="en-US" altLang="zh-CN" b="1" u="sng" dirty="0" smtClean="0">
              <a:solidFill>
                <a:srgbClr val="008000"/>
              </a:solidFill>
              <a:latin typeface="华文楷体" panose="02010600040101010101" pitchFamily="2" charset="-122"/>
              <a:ea typeface="华文楷体" panose="02010600040101010101" pitchFamily="2" charset="-122"/>
            </a:endParaRPr>
          </a:p>
          <a:p>
            <a:pPr>
              <a:lnSpc>
                <a:spcPct val="150000"/>
              </a:lnSpc>
            </a:pPr>
            <a:r>
              <a:rPr lang="zh-CN" altLang="en-US" b="1" u="sng" dirty="0" smtClean="0">
                <a:solidFill>
                  <a:srgbClr val="008000"/>
                </a:solidFill>
                <a:latin typeface="华文楷体" panose="02010600040101010101" pitchFamily="2" charset="-122"/>
                <a:ea typeface="华文楷体" panose="02010600040101010101" pitchFamily="2" charset="-122"/>
              </a:rPr>
              <a:t>６、</a:t>
            </a:r>
            <a:r>
              <a:rPr lang="zh-CN" altLang="en-US" b="1" u="sng" dirty="0">
                <a:solidFill>
                  <a:srgbClr val="008000"/>
                </a:solidFill>
                <a:latin typeface="华文楷体" panose="02010600040101010101" pitchFamily="2" charset="-122"/>
                <a:ea typeface="华文楷体" panose="02010600040101010101" pitchFamily="2" charset="-122"/>
              </a:rPr>
              <a:t>中小学智慧图书馆发展策略</a:t>
            </a:r>
          </a:p>
        </p:txBody>
      </p:sp>
      <p:pic>
        <p:nvPicPr>
          <p:cNvPr id="1028" name="Picture 4" descr="C:\Users\Administrator\AppData\Local\Microsoft\Windows\Temporary Internet Files\Content.IE5\MKOBOHFN\MP9004422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4901" y="4267200"/>
            <a:ext cx="1176866" cy="1765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66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92162"/>
          </a:xfrm>
          <a:ln>
            <a:solidFill>
              <a:schemeClr val="accent3"/>
            </a:solidFill>
          </a:ln>
          <a:effectLst>
            <a:glow rad="139700">
              <a:schemeClr val="accent3">
                <a:satMod val="175000"/>
                <a:alpha val="40000"/>
              </a:schemeClr>
            </a:glow>
          </a:effectLst>
        </p:spPr>
        <p:txBody>
          <a:bodyPr/>
          <a:lstStyle/>
          <a:p>
            <a:r>
              <a:rPr lang="zh-CN" altLang="en-US" b="1" dirty="0" smtClean="0">
                <a:solidFill>
                  <a:schemeClr val="accent2"/>
                </a:solidFill>
                <a:latin typeface="华文楷体" panose="02010600040101010101" pitchFamily="2" charset="-122"/>
                <a:ea typeface="华文楷体" panose="02010600040101010101" pitchFamily="2" charset="-122"/>
              </a:rPr>
              <a:t>２、数字</a:t>
            </a:r>
            <a:r>
              <a:rPr lang="zh-CN" altLang="en-US" b="1" dirty="0">
                <a:solidFill>
                  <a:schemeClr val="accent2"/>
                </a:solidFill>
                <a:latin typeface="华文楷体" panose="02010600040101010101" pitchFamily="2" charset="-122"/>
                <a:ea typeface="华文楷体" panose="02010600040101010101" pitchFamily="2" charset="-122"/>
              </a:rPr>
              <a:t>图书馆发展现状</a:t>
            </a:r>
            <a:endParaRPr lang="zh-CN" altLang="en-US" dirty="0"/>
          </a:p>
        </p:txBody>
      </p:sp>
      <p:sp>
        <p:nvSpPr>
          <p:cNvPr id="3" name="内容占位符 2"/>
          <p:cNvSpPr>
            <a:spLocks noGrp="1"/>
          </p:cNvSpPr>
          <p:nvPr>
            <p:ph sz="quarter" idx="1"/>
          </p:nvPr>
        </p:nvSpPr>
        <p:spPr>
          <a:xfrm>
            <a:off x="914400" y="1143000"/>
            <a:ext cx="7772400" cy="4876800"/>
          </a:xfrm>
        </p:spPr>
        <p:txBody>
          <a:bodyPr>
            <a:normAutofit/>
          </a:bodyPr>
          <a:lstStyle/>
          <a:p>
            <a:pPr>
              <a:lnSpc>
                <a:spcPct val="150000"/>
              </a:lnSpc>
            </a:pPr>
            <a:r>
              <a:rPr lang="zh-CN" altLang="en-US" dirty="0" smtClean="0">
                <a:solidFill>
                  <a:srgbClr val="C00000"/>
                </a:solidFill>
                <a:latin typeface="华文楷体" panose="02010600040101010101" pitchFamily="2" charset="-122"/>
                <a:ea typeface="华文楷体" panose="02010600040101010101" pitchFamily="2" charset="-122"/>
              </a:rPr>
              <a:t>案例 一：</a:t>
            </a:r>
            <a:endParaRPr lang="en-US" altLang="zh-CN" dirty="0" smtClean="0">
              <a:solidFill>
                <a:srgbClr val="C00000"/>
              </a:solidFill>
              <a:latin typeface="华文楷体" panose="02010600040101010101" pitchFamily="2" charset="-122"/>
              <a:ea typeface="华文楷体" panose="02010600040101010101" pitchFamily="2" charset="-122"/>
            </a:endParaRPr>
          </a:p>
          <a:p>
            <a:pPr lvl="1">
              <a:lnSpc>
                <a:spcPct val="150000"/>
              </a:lnSpc>
            </a:pPr>
            <a:r>
              <a:rPr lang="zh-CN" altLang="en-US" dirty="0" smtClean="0">
                <a:solidFill>
                  <a:srgbClr val="C00000"/>
                </a:solidFill>
                <a:latin typeface="华文楷体" panose="02010600040101010101" pitchFamily="2" charset="-122"/>
                <a:ea typeface="华文楷体" panose="02010600040101010101" pitchFamily="2" charset="-122"/>
              </a:rPr>
              <a:t>北京市</a:t>
            </a:r>
            <a:r>
              <a:rPr lang="zh-CN" altLang="en-US" dirty="0">
                <a:solidFill>
                  <a:srgbClr val="C00000"/>
                </a:solidFill>
                <a:latin typeface="华文楷体" panose="02010600040101010101" pitchFamily="2" charset="-122"/>
                <a:ea typeface="华文楷体" panose="02010600040101010101" pitchFamily="2" charset="-122"/>
              </a:rPr>
              <a:t>中小学数字图书馆</a:t>
            </a:r>
            <a:r>
              <a:rPr lang="zh-CN" altLang="en-US" dirty="0">
                <a:latin typeface="华文楷体" panose="02010600040101010101" pitchFamily="2" charset="-122"/>
                <a:ea typeface="华文楷体" panose="02010600040101010101" pitchFamily="2" charset="-122"/>
              </a:rPr>
              <a:t>是</a:t>
            </a:r>
            <a:r>
              <a:rPr lang="en-US" altLang="zh-CN" dirty="0">
                <a:latin typeface="华文楷体" panose="02010600040101010101" pitchFamily="2" charset="-122"/>
                <a:ea typeface="华文楷体" panose="02010600040101010101" pitchFamily="2" charset="-122"/>
              </a:rPr>
              <a:t>2005</a:t>
            </a:r>
            <a:r>
              <a:rPr lang="zh-CN" altLang="en-US" dirty="0">
                <a:latin typeface="华文楷体" panose="02010600040101010101" pitchFamily="2" charset="-122"/>
                <a:ea typeface="华文楷体" panose="02010600040101010101" pitchFamily="2" charset="-122"/>
              </a:rPr>
              <a:t>年建成</a:t>
            </a:r>
            <a:r>
              <a:rPr lang="zh-CN" altLang="en-US" dirty="0" smtClean="0">
                <a:latin typeface="华文楷体" panose="02010600040101010101" pitchFamily="2" charset="-122"/>
                <a:ea typeface="华文楷体" panose="02010600040101010101" pitchFamily="2" charset="-122"/>
              </a:rPr>
              <a:t>开通，是目前</a:t>
            </a:r>
            <a:r>
              <a:rPr lang="zh-CN" altLang="en-US" dirty="0">
                <a:latin typeface="华文楷体" panose="02010600040101010101" pitchFamily="2" charset="-122"/>
                <a:ea typeface="华文楷体" panose="02010600040101010101" pitchFamily="2" charset="-122"/>
              </a:rPr>
              <a:t>国内最大的基础教育城域网数字</a:t>
            </a:r>
            <a:r>
              <a:rPr lang="zh-CN" altLang="en-US" dirty="0" smtClean="0">
                <a:latin typeface="华文楷体" panose="02010600040101010101" pitchFamily="2" charset="-122"/>
                <a:ea typeface="华文楷体" panose="02010600040101010101" pitchFamily="2" charset="-122"/>
              </a:rPr>
              <a:t>图书馆</a:t>
            </a:r>
            <a:r>
              <a:rPr lang="zh-CN" altLang="en-US" dirty="0">
                <a:latin typeface="华文楷体" panose="02010600040101010101" pitchFamily="2" charset="-122"/>
                <a:ea typeface="华文楷体" panose="02010600040101010101" pitchFamily="2" charset="-122"/>
              </a:rPr>
              <a:t>项目</a:t>
            </a:r>
            <a:r>
              <a:rPr lang="zh-CN" altLang="en-US" dirty="0" smtClean="0">
                <a:latin typeface="华文楷体" panose="02010600040101010101" pitchFamily="2" charset="-122"/>
                <a:ea typeface="华文楷体" panose="02010600040101010101" pitchFamily="2" charset="-122"/>
              </a:rPr>
              <a:t>之一。</a:t>
            </a:r>
            <a:endParaRPr lang="en-US" altLang="zh-CN" dirty="0" smtClean="0">
              <a:latin typeface="华文楷体" panose="02010600040101010101" pitchFamily="2" charset="-122"/>
              <a:ea typeface="华文楷体" panose="02010600040101010101" pitchFamily="2" charset="-122"/>
            </a:endParaRPr>
          </a:p>
          <a:p>
            <a:pPr lvl="1">
              <a:lnSpc>
                <a:spcPct val="150000"/>
              </a:lnSpc>
            </a:pPr>
            <a:r>
              <a:rPr lang="zh-CN" altLang="en-US" dirty="0" smtClean="0">
                <a:latin typeface="华文楷体" panose="02010600040101010101" pitchFamily="2" charset="-122"/>
                <a:ea typeface="华文楷体" panose="02010600040101010101" pitchFamily="2" charset="-122"/>
              </a:rPr>
              <a:t>截止</a:t>
            </a:r>
            <a:r>
              <a:rPr lang="en-US" altLang="zh-CN" dirty="0" smtClean="0">
                <a:latin typeface="华文楷体" panose="02010600040101010101" pitchFamily="2" charset="-122"/>
                <a:ea typeface="华文楷体" panose="02010600040101010101" pitchFamily="2" charset="-122"/>
              </a:rPr>
              <a:t>2010</a:t>
            </a:r>
            <a:r>
              <a:rPr lang="zh-CN" altLang="en-US" dirty="0" smtClean="0">
                <a:latin typeface="华文楷体" panose="02010600040101010101" pitchFamily="2" charset="-122"/>
                <a:ea typeface="华文楷体" panose="02010600040101010101" pitchFamily="2" charset="-122"/>
              </a:rPr>
              <a:t>年，它</a:t>
            </a:r>
            <a:r>
              <a:rPr lang="zh-CN" altLang="en-US" dirty="0">
                <a:latin typeface="华文楷体" panose="02010600040101010101" pitchFamily="2" charset="-122"/>
                <a:ea typeface="华文楷体" panose="02010600040101010101" pitchFamily="2" charset="-122"/>
              </a:rPr>
              <a:t>收藏了来自</a:t>
            </a:r>
            <a:r>
              <a:rPr lang="en-US" altLang="zh-CN" dirty="0">
                <a:latin typeface="华文楷体" panose="02010600040101010101" pitchFamily="2" charset="-122"/>
                <a:ea typeface="华文楷体" panose="02010600040101010101" pitchFamily="2" charset="-122"/>
              </a:rPr>
              <a:t>300</a:t>
            </a:r>
            <a:r>
              <a:rPr lang="zh-CN" altLang="en-US" dirty="0">
                <a:latin typeface="华文楷体" panose="02010600040101010101" pitchFamily="2" charset="-122"/>
                <a:ea typeface="华文楷体" panose="02010600040101010101" pitchFamily="2" charset="-122"/>
              </a:rPr>
              <a:t>多家出版社的正版</a:t>
            </a:r>
            <a:r>
              <a:rPr lang="zh-CN" altLang="en-US" dirty="0" smtClean="0">
                <a:latin typeface="华文楷体" panose="02010600040101010101" pitchFamily="2" charset="-122"/>
                <a:ea typeface="华文楷体" panose="02010600040101010101" pitchFamily="2" charset="-122"/>
              </a:rPr>
              <a:t>电子图书</a:t>
            </a:r>
            <a:r>
              <a:rPr lang="en-US" altLang="zh-CN" dirty="0">
                <a:latin typeface="华文楷体" panose="02010600040101010101" pitchFamily="2" charset="-122"/>
                <a:ea typeface="华文楷体" panose="02010600040101010101" pitchFamily="2" charset="-122"/>
              </a:rPr>
              <a:t>89738</a:t>
            </a:r>
            <a:r>
              <a:rPr lang="zh-CN" altLang="en-US" dirty="0">
                <a:latin typeface="华文楷体" panose="02010600040101010101" pitchFamily="2" charset="-122"/>
                <a:ea typeface="华文楷体" panose="02010600040101010101" pitchFamily="2" charset="-122"/>
              </a:rPr>
              <a:t>种，共</a:t>
            </a:r>
            <a:r>
              <a:rPr lang="en-US" altLang="zh-CN" dirty="0">
                <a:latin typeface="华文楷体" panose="02010600040101010101" pitchFamily="2" charset="-122"/>
                <a:ea typeface="华文楷体" panose="02010600040101010101" pitchFamily="2" charset="-122"/>
              </a:rPr>
              <a:t>1013456</a:t>
            </a:r>
            <a:r>
              <a:rPr lang="zh-CN" altLang="en-US" dirty="0">
                <a:latin typeface="华文楷体" panose="02010600040101010101" pitchFamily="2" charset="-122"/>
                <a:ea typeface="华文楷体" panose="02010600040101010101" pitchFamily="2" charset="-122"/>
              </a:rPr>
              <a:t>册，分小学、中学、</a:t>
            </a:r>
            <a:r>
              <a:rPr lang="zh-CN" altLang="en-US" dirty="0" smtClean="0">
                <a:latin typeface="华文楷体" panose="02010600040101010101" pitchFamily="2" charset="-122"/>
                <a:ea typeface="华文楷体" panose="02010600040101010101" pitchFamily="2" charset="-122"/>
              </a:rPr>
              <a:t>教师</a:t>
            </a:r>
            <a:r>
              <a:rPr lang="zh-CN" altLang="en-US" dirty="0">
                <a:latin typeface="华文楷体" panose="02010600040101010101" pitchFamily="2" charset="-122"/>
                <a:ea typeface="华文楷体" panose="02010600040101010101" pitchFamily="2" charset="-122"/>
              </a:rPr>
              <a:t>和通用</a:t>
            </a:r>
            <a:r>
              <a:rPr lang="en-US" altLang="zh-CN" dirty="0">
                <a:latin typeface="华文楷体" panose="02010600040101010101" pitchFamily="2" charset="-122"/>
                <a:ea typeface="华文楷体" panose="02010600040101010101" pitchFamily="2" charset="-122"/>
              </a:rPr>
              <a:t>4</a:t>
            </a:r>
            <a:r>
              <a:rPr lang="zh-CN" altLang="en-US" dirty="0">
                <a:latin typeface="华文楷体" panose="02010600040101010101" pitchFamily="2" charset="-122"/>
                <a:ea typeface="华文楷体" panose="02010600040101010101" pitchFamily="2" charset="-122"/>
              </a:rPr>
              <a:t>个主要图书库，分别面向全市范围内</a:t>
            </a:r>
            <a:r>
              <a:rPr lang="en-US" altLang="zh-CN" dirty="0" smtClean="0">
                <a:latin typeface="华文楷体" panose="02010600040101010101" pitchFamily="2" charset="-122"/>
                <a:ea typeface="华文楷体" panose="02010600040101010101" pitchFamily="2" charset="-122"/>
              </a:rPr>
              <a:t>1800</a:t>
            </a:r>
            <a:r>
              <a:rPr lang="zh-CN" altLang="en-US" dirty="0" smtClean="0">
                <a:latin typeface="华文楷体" panose="02010600040101010101" pitchFamily="2" charset="-122"/>
                <a:ea typeface="华文楷体" panose="02010600040101010101" pitchFamily="2" charset="-122"/>
              </a:rPr>
              <a:t>多</a:t>
            </a:r>
            <a:r>
              <a:rPr lang="zh-CN" altLang="en-US" dirty="0">
                <a:latin typeface="华文楷体" panose="02010600040101010101" pitchFamily="2" charset="-122"/>
                <a:ea typeface="华文楷体" panose="02010600040101010101" pitchFamily="2" charset="-122"/>
              </a:rPr>
              <a:t>所中小学的</a:t>
            </a:r>
            <a:r>
              <a:rPr lang="en-US" altLang="zh-CN" dirty="0">
                <a:latin typeface="华文楷体" panose="02010600040101010101" pitchFamily="2" charset="-122"/>
                <a:ea typeface="华文楷体" panose="02010600040101010101" pitchFamily="2" charset="-122"/>
              </a:rPr>
              <a:t>100</a:t>
            </a:r>
            <a:r>
              <a:rPr lang="zh-CN" altLang="en-US" dirty="0">
                <a:latin typeface="华文楷体" panose="02010600040101010101" pitchFamily="2" charset="-122"/>
                <a:ea typeface="华文楷体" panose="02010600040101010101" pitchFamily="2" charset="-122"/>
              </a:rPr>
              <a:t>多万名中小学师生提供适用的</a:t>
            </a:r>
            <a:r>
              <a:rPr lang="zh-CN" altLang="en-US" dirty="0" smtClean="0">
                <a:latin typeface="华文楷体" panose="02010600040101010101" pitchFamily="2" charset="-122"/>
                <a:ea typeface="华文楷体" panose="02010600040101010101" pitchFamily="2" charset="-122"/>
              </a:rPr>
              <a:t>图书资源</a:t>
            </a:r>
            <a:r>
              <a:rPr lang="zh-CN" altLang="en-US" dirty="0">
                <a:latin typeface="华文楷体" panose="02010600040101010101" pitchFamily="2" charset="-122"/>
                <a:ea typeface="华文楷体" panose="02010600040101010101" pitchFamily="2" charset="-122"/>
              </a:rPr>
              <a:t>。</a:t>
            </a:r>
          </a:p>
          <a:p>
            <a:pPr>
              <a:lnSpc>
                <a:spcPct val="150000"/>
              </a:lnSpc>
            </a:pP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696123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543799" cy="715962"/>
          </a:xfrm>
          <a:ln>
            <a:solidFill>
              <a:schemeClr val="accent3"/>
            </a:solidFill>
          </a:ln>
          <a:effectLst>
            <a:glow rad="228600">
              <a:schemeClr val="accent3">
                <a:satMod val="175000"/>
                <a:alpha val="40000"/>
              </a:schemeClr>
            </a:glow>
          </a:effectLst>
        </p:spPr>
        <p:txBody>
          <a:bodyPr>
            <a:normAutofit fontScale="90000"/>
          </a:bodyPr>
          <a:lstStyle/>
          <a:p>
            <a:r>
              <a:rPr lang="zh-CN" altLang="en-US" b="1" dirty="0" smtClean="0">
                <a:solidFill>
                  <a:schemeClr val="accent2"/>
                </a:solidFill>
                <a:latin typeface="华文楷体" panose="02010600040101010101" pitchFamily="2" charset="-122"/>
                <a:ea typeface="华文楷体" panose="02010600040101010101" pitchFamily="2" charset="-122"/>
              </a:rPr>
              <a:t>２、数字</a:t>
            </a:r>
            <a:r>
              <a:rPr lang="zh-CN" altLang="en-US" b="1" dirty="0">
                <a:solidFill>
                  <a:schemeClr val="accent2"/>
                </a:solidFill>
                <a:latin typeface="华文楷体" panose="02010600040101010101" pitchFamily="2" charset="-122"/>
                <a:ea typeface="华文楷体" panose="02010600040101010101" pitchFamily="2" charset="-122"/>
              </a:rPr>
              <a:t>图书馆发展现状</a:t>
            </a:r>
            <a:endParaRPr lang="zh-CN" altLang="en-US" dirty="0"/>
          </a:p>
        </p:txBody>
      </p:sp>
      <p:sp>
        <p:nvSpPr>
          <p:cNvPr id="3" name="内容占位符 2"/>
          <p:cNvSpPr>
            <a:spLocks noGrp="1"/>
          </p:cNvSpPr>
          <p:nvPr>
            <p:ph sz="quarter" idx="1"/>
          </p:nvPr>
        </p:nvSpPr>
        <p:spPr/>
        <p:txBody>
          <a:bodyPr/>
          <a:lstStyle/>
          <a:p>
            <a:endParaRPr lang="en-US" altLang="zh-CN" dirty="0" smtClean="0"/>
          </a:p>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19530"/>
            <a:ext cx="8046718" cy="344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3710" y="1219200"/>
            <a:ext cx="7834489" cy="1200329"/>
          </a:xfrm>
          <a:prstGeom prst="rect">
            <a:avLst/>
          </a:prstGeom>
          <a:noFill/>
        </p:spPr>
        <p:txBody>
          <a:bodyPr wrap="square" rtlCol="0">
            <a:spAutoFit/>
          </a:bodyPr>
          <a:lstStyle/>
          <a:p>
            <a:r>
              <a:rPr lang="zh-CN" altLang="en-US" sz="2400" dirty="0" smtClean="0">
                <a:solidFill>
                  <a:srgbClr val="C00000"/>
                </a:solidFill>
                <a:latin typeface="华文楷体" panose="02010600040101010101" pitchFamily="2" charset="-122"/>
                <a:ea typeface="华文楷体" panose="02010600040101010101" pitchFamily="2" charset="-122"/>
              </a:rPr>
              <a:t>案例二</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r>
              <a:rPr lang="zh-CN" altLang="en-US" sz="2400" dirty="0" smtClean="0">
                <a:latin typeface="华文楷体" panose="02010600040101010101" pitchFamily="2" charset="-122"/>
                <a:ea typeface="华文楷体" panose="02010600040101010101" pitchFamily="2" charset="-122"/>
              </a:rPr>
              <a:t>上海</a:t>
            </a:r>
            <a:r>
              <a:rPr lang="zh-CN" altLang="en-US" sz="2400" dirty="0">
                <a:latin typeface="华文楷体" panose="02010600040101010101" pitchFamily="2" charset="-122"/>
                <a:ea typeface="华文楷体" panose="02010600040101010101" pitchFamily="2" charset="-122"/>
              </a:rPr>
              <a:t>图书馆首创手机移动图书馆服务</a:t>
            </a:r>
            <a:r>
              <a:rPr lang="zh-CN" altLang="en-US" sz="2400" dirty="0" smtClean="0">
                <a:latin typeface="华文楷体" panose="02010600040101010101" pitchFamily="2" charset="-122"/>
                <a:ea typeface="华文楷体" panose="02010600040101010101" pitchFamily="2" charset="-122"/>
              </a:rPr>
              <a:t>以及</a:t>
            </a:r>
            <a:r>
              <a:rPr lang="zh-CN" altLang="en-US" sz="2400" dirty="0">
                <a:latin typeface="华文楷体" panose="02010600040101010101" pitchFamily="2" charset="-122"/>
                <a:ea typeface="华文楷体" panose="02010600040101010101" pitchFamily="2" charset="-122"/>
              </a:rPr>
              <a:t>馆间合作智慧查询服务</a:t>
            </a:r>
          </a:p>
        </p:txBody>
      </p:sp>
    </p:spTree>
    <p:extLst>
      <p:ext uri="{BB962C8B-B14F-4D97-AF65-F5344CB8AC3E}">
        <p14:creationId xmlns:p14="http://schemas.microsoft.com/office/powerpoint/2010/main" val="3264613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639762"/>
          </a:xfrm>
          <a:ln>
            <a:solidFill>
              <a:schemeClr val="accent3"/>
            </a:solidFill>
          </a:ln>
          <a:effectLst>
            <a:glow rad="139700">
              <a:schemeClr val="accent3">
                <a:satMod val="175000"/>
                <a:alpha val="40000"/>
              </a:schemeClr>
            </a:glow>
          </a:effectLst>
        </p:spPr>
        <p:txBody>
          <a:bodyPr>
            <a:normAutofit fontScale="90000"/>
          </a:bodyPr>
          <a:lstStyle/>
          <a:p>
            <a:r>
              <a:rPr lang="zh-CN" altLang="en-US" b="1" dirty="0" smtClean="0">
                <a:solidFill>
                  <a:schemeClr val="accent2"/>
                </a:solidFill>
                <a:latin typeface="华文楷体" panose="02010600040101010101" pitchFamily="2" charset="-122"/>
                <a:ea typeface="华文楷体" panose="02010600040101010101" pitchFamily="2" charset="-122"/>
              </a:rPr>
              <a:t>２、数字</a:t>
            </a:r>
            <a:r>
              <a:rPr lang="zh-CN" altLang="en-US" b="1" dirty="0">
                <a:solidFill>
                  <a:schemeClr val="accent2"/>
                </a:solidFill>
                <a:latin typeface="华文楷体" panose="02010600040101010101" pitchFamily="2" charset="-122"/>
                <a:ea typeface="华文楷体" panose="02010600040101010101" pitchFamily="2" charset="-122"/>
              </a:rPr>
              <a:t>图书馆发展现状</a:t>
            </a:r>
            <a:endParaRPr lang="zh-CN" altLang="en-US" dirty="0"/>
          </a:p>
        </p:txBody>
      </p:sp>
      <p:pic>
        <p:nvPicPr>
          <p:cNvPr id="4" name="内容占位符 3" descr="http://www.bookdao.com/UploadFile/Article/2013/1-12/e6bdd869-b6ba-4807-8076-74591101f894.pn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197" y="2133600"/>
            <a:ext cx="7467602" cy="4372826"/>
          </a:xfrm>
          <a:prstGeom prst="rect">
            <a:avLst/>
          </a:prstGeom>
          <a:noFill/>
          <a:ln>
            <a:noFill/>
          </a:ln>
        </p:spPr>
      </p:pic>
      <p:sp>
        <p:nvSpPr>
          <p:cNvPr id="5" name="TextBox 4"/>
          <p:cNvSpPr txBox="1"/>
          <p:nvPr/>
        </p:nvSpPr>
        <p:spPr>
          <a:xfrm>
            <a:off x="654754" y="914400"/>
            <a:ext cx="7834489" cy="1077218"/>
          </a:xfrm>
          <a:prstGeom prst="rect">
            <a:avLst/>
          </a:prstGeom>
          <a:noFill/>
        </p:spPr>
        <p:txBody>
          <a:bodyPr wrap="square" rtlCol="0">
            <a:spAutoFit/>
          </a:bodyPr>
          <a:lstStyle/>
          <a:p>
            <a:r>
              <a:rPr lang="zh-CN" altLang="en-US" sz="2400" dirty="0" smtClean="0">
                <a:solidFill>
                  <a:srgbClr val="C00000"/>
                </a:solidFill>
                <a:latin typeface="华文楷体" panose="02010600040101010101" pitchFamily="2" charset="-122"/>
                <a:ea typeface="华文楷体" panose="02010600040101010101" pitchFamily="2" charset="-122"/>
              </a:rPr>
              <a:t>案例三</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r>
              <a:rPr lang="zh-CN" altLang="zh-CN" sz="2000" dirty="0">
                <a:latin typeface="华文楷体" panose="02010600040101010101" pitchFamily="2" charset="-122"/>
                <a:ea typeface="华文楷体" panose="02010600040101010101" pitchFamily="2" charset="-122"/>
              </a:rPr>
              <a:t>美国大学生中至少修读了一门网上课程的人数在</a:t>
            </a:r>
            <a:r>
              <a:rPr lang="en-US" altLang="zh-CN" sz="2000" dirty="0">
                <a:latin typeface="华文楷体" panose="02010600040101010101" pitchFamily="2" charset="-122"/>
                <a:ea typeface="华文楷体" panose="02010600040101010101" pitchFamily="2" charset="-122"/>
              </a:rPr>
              <a:t>2002</a:t>
            </a:r>
            <a:r>
              <a:rPr lang="zh-CN" altLang="zh-CN" sz="2000" dirty="0">
                <a:latin typeface="华文楷体" panose="02010600040101010101" pitchFamily="2" charset="-122"/>
                <a:ea typeface="华文楷体" panose="02010600040101010101" pitchFamily="2" charset="-122"/>
              </a:rPr>
              <a:t>年是</a:t>
            </a:r>
            <a:r>
              <a:rPr lang="en-US" altLang="zh-CN" sz="2000" dirty="0">
                <a:latin typeface="华文楷体" panose="02010600040101010101" pitchFamily="2" charset="-122"/>
                <a:ea typeface="华文楷体" panose="02010600040101010101" pitchFamily="2" charset="-122"/>
              </a:rPr>
              <a:t>160</a:t>
            </a:r>
            <a:r>
              <a:rPr lang="zh-CN" altLang="zh-CN" sz="2000" dirty="0">
                <a:latin typeface="华文楷体" panose="02010600040101010101" pitchFamily="2" charset="-122"/>
                <a:ea typeface="华文楷体" panose="02010600040101010101" pitchFamily="2" charset="-122"/>
              </a:rPr>
              <a:t>万，到</a:t>
            </a:r>
            <a:r>
              <a:rPr lang="en-US" altLang="zh-CN" sz="2000" dirty="0">
                <a:latin typeface="华文楷体" panose="02010600040101010101" pitchFamily="2" charset="-122"/>
                <a:ea typeface="华文楷体" panose="02010600040101010101" pitchFamily="2" charset="-122"/>
              </a:rPr>
              <a:t>2010</a:t>
            </a:r>
            <a:r>
              <a:rPr lang="zh-CN" altLang="zh-CN" sz="2000" dirty="0">
                <a:latin typeface="华文楷体" panose="02010600040101010101" pitchFamily="2" charset="-122"/>
                <a:ea typeface="华文楷体" panose="02010600040101010101" pitchFamily="2" charset="-122"/>
              </a:rPr>
              <a:t>年已经增加到了</a:t>
            </a:r>
            <a:r>
              <a:rPr lang="en-US" altLang="zh-CN" sz="2000" dirty="0">
                <a:latin typeface="华文楷体" panose="02010600040101010101" pitchFamily="2" charset="-122"/>
                <a:ea typeface="华文楷体" panose="02010600040101010101" pitchFamily="2" charset="-122"/>
              </a:rPr>
              <a:t>610</a:t>
            </a:r>
            <a:r>
              <a:rPr lang="zh-CN" altLang="zh-CN" sz="2000" dirty="0">
                <a:latin typeface="华文楷体" panose="02010600040101010101" pitchFamily="2" charset="-122"/>
                <a:ea typeface="华文楷体" panose="02010600040101010101" pitchFamily="2" charset="-122"/>
              </a:rPr>
              <a:t>万，约为所有美国大学生人数的三分之一。</a:t>
            </a:r>
            <a:endParaRPr lang="zh-CN" altLang="en-US" sz="20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854077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92162"/>
          </a:xfrm>
          <a:ln>
            <a:solidFill>
              <a:schemeClr val="accent3"/>
            </a:solidFill>
          </a:ln>
          <a:effectLst>
            <a:glow rad="139700">
              <a:schemeClr val="accent3">
                <a:satMod val="175000"/>
                <a:alpha val="40000"/>
              </a:schemeClr>
            </a:glow>
          </a:effectLst>
        </p:spPr>
        <p:txBody>
          <a:bodyPr/>
          <a:lstStyle/>
          <a:p>
            <a:r>
              <a:rPr lang="zh-CN" altLang="en-US" b="1" dirty="0" smtClean="0">
                <a:solidFill>
                  <a:schemeClr val="accent2"/>
                </a:solidFill>
                <a:latin typeface="华文楷体" panose="02010600040101010101" pitchFamily="2" charset="-122"/>
                <a:ea typeface="华文楷体" panose="02010600040101010101" pitchFamily="2" charset="-122"/>
              </a:rPr>
              <a:t>２、数字</a:t>
            </a:r>
            <a:r>
              <a:rPr lang="zh-CN" altLang="en-US" b="1" dirty="0">
                <a:solidFill>
                  <a:schemeClr val="accent2"/>
                </a:solidFill>
                <a:latin typeface="华文楷体" panose="02010600040101010101" pitchFamily="2" charset="-122"/>
                <a:ea typeface="华文楷体" panose="02010600040101010101" pitchFamily="2" charset="-122"/>
              </a:rPr>
              <a:t>图书馆发展现状</a:t>
            </a:r>
            <a:endParaRPr lang="zh-CN" altLang="en-US" dirty="0"/>
          </a:p>
        </p:txBody>
      </p:sp>
      <p:sp>
        <p:nvSpPr>
          <p:cNvPr id="3" name="内容占位符 2"/>
          <p:cNvSpPr>
            <a:spLocks noGrp="1"/>
          </p:cNvSpPr>
          <p:nvPr>
            <p:ph sz="quarter" idx="1"/>
          </p:nvPr>
        </p:nvSpPr>
        <p:spPr>
          <a:xfrm>
            <a:off x="914400" y="1143000"/>
            <a:ext cx="7772400" cy="5334000"/>
          </a:xfrm>
        </p:spPr>
        <p:txBody>
          <a:bodyPr>
            <a:normAutofit/>
          </a:bodyPr>
          <a:lstStyle/>
          <a:p>
            <a:r>
              <a:rPr lang="zh-CN" altLang="zh-CN" b="1" dirty="0" smtClean="0">
                <a:solidFill>
                  <a:srgbClr val="0070C0"/>
                </a:solidFill>
                <a:latin typeface="华文楷体" panose="02010600040101010101" pitchFamily="2" charset="-122"/>
                <a:ea typeface="华文楷体" panose="02010600040101010101" pitchFamily="2" charset="-122"/>
              </a:rPr>
              <a:t>根据</a:t>
            </a:r>
            <a:r>
              <a:rPr lang="zh-CN" altLang="zh-CN" b="1" dirty="0">
                <a:solidFill>
                  <a:srgbClr val="0070C0"/>
                </a:solidFill>
                <a:latin typeface="华文楷体" panose="02010600040101010101" pitchFamily="2" charset="-122"/>
                <a:ea typeface="华文楷体" panose="02010600040101010101" pitchFamily="2" charset="-122"/>
              </a:rPr>
              <a:t>构建主体的不同，现有数字图书馆可以划分为</a:t>
            </a:r>
            <a:r>
              <a:rPr lang="en-US" altLang="zh-CN" b="1" dirty="0">
                <a:solidFill>
                  <a:srgbClr val="0070C0"/>
                </a:solidFill>
                <a:latin typeface="华文楷体" panose="02010600040101010101" pitchFamily="2" charset="-122"/>
                <a:ea typeface="华文楷体" panose="02010600040101010101" pitchFamily="2" charset="-122"/>
              </a:rPr>
              <a:t> </a:t>
            </a:r>
            <a:r>
              <a:rPr lang="zh-CN" altLang="en-US" b="1" u="sng" dirty="0" smtClean="0">
                <a:solidFill>
                  <a:srgbClr val="C00000"/>
                </a:solidFill>
                <a:latin typeface="华文楷体" panose="02010600040101010101" pitchFamily="2" charset="-122"/>
                <a:ea typeface="华文楷体" panose="02010600040101010101" pitchFamily="2" charset="-122"/>
              </a:rPr>
              <a:t>五</a:t>
            </a:r>
            <a:r>
              <a:rPr lang="zh-CN" altLang="zh-CN" b="1" u="sng" dirty="0" smtClean="0">
                <a:solidFill>
                  <a:srgbClr val="C0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种</a:t>
            </a:r>
            <a:r>
              <a:rPr lang="zh-CN" altLang="zh-CN" b="1" u="sng" dirty="0">
                <a:solidFill>
                  <a:srgbClr val="C0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基本类型</a:t>
            </a:r>
            <a:r>
              <a:rPr lang="en-US" altLang="zh-CN" b="1" dirty="0">
                <a:solidFill>
                  <a:srgbClr val="C0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dirty="0">
                <a:solidFill>
                  <a:srgbClr val="0070C0"/>
                </a:solidFill>
                <a:latin typeface="华文楷体" panose="02010600040101010101" pitchFamily="2" charset="-122"/>
                <a:ea typeface="华文楷体" panose="02010600040101010101" pitchFamily="2" charset="-122"/>
              </a:rPr>
              <a:t> </a:t>
            </a:r>
            <a:endParaRPr lang="zh-CN" altLang="zh-CN" b="1" dirty="0">
              <a:solidFill>
                <a:srgbClr val="0070C0"/>
              </a:solidFill>
              <a:latin typeface="华文楷体" panose="02010600040101010101" pitchFamily="2" charset="-122"/>
              <a:ea typeface="华文楷体" panose="02010600040101010101" pitchFamily="2" charset="-122"/>
            </a:endParaRPr>
          </a:p>
          <a:p>
            <a:pPr lvl="1"/>
            <a:r>
              <a:rPr lang="zh-CN" altLang="en-US" b="1" dirty="0" smtClean="0">
                <a:solidFill>
                  <a:srgbClr val="FF0000"/>
                </a:solidFill>
                <a:latin typeface="华文楷体" panose="02010600040101010101" pitchFamily="2" charset="-122"/>
                <a:ea typeface="华文楷体" panose="02010600040101010101" pitchFamily="2" charset="-122"/>
              </a:rPr>
              <a:t>１、</a:t>
            </a:r>
            <a:r>
              <a:rPr lang="zh-CN" altLang="zh-CN" b="1" dirty="0" smtClean="0">
                <a:solidFill>
                  <a:srgbClr val="FF0000"/>
                </a:solidFill>
                <a:latin typeface="华文楷体" panose="02010600040101010101" pitchFamily="2" charset="-122"/>
                <a:ea typeface="华文楷体" panose="02010600040101010101" pitchFamily="2" charset="-122"/>
              </a:rPr>
              <a:t>基础</a:t>
            </a:r>
            <a:r>
              <a:rPr lang="zh-CN" altLang="zh-CN" b="1" dirty="0">
                <a:solidFill>
                  <a:srgbClr val="FF0000"/>
                </a:solidFill>
                <a:latin typeface="华文楷体" panose="02010600040101010101" pitchFamily="2" charset="-122"/>
                <a:ea typeface="华文楷体" panose="02010600040101010101" pitchFamily="2" charset="-122"/>
              </a:rPr>
              <a:t>组织</a:t>
            </a:r>
            <a:r>
              <a:rPr lang="zh-CN" altLang="zh-CN" b="1" dirty="0" smtClean="0">
                <a:solidFill>
                  <a:srgbClr val="FF0000"/>
                </a:solidFill>
                <a:latin typeface="华文楷体" panose="02010600040101010101" pitchFamily="2" charset="-122"/>
                <a:ea typeface="华文楷体" panose="02010600040101010101" pitchFamily="2" charset="-122"/>
              </a:rPr>
              <a:t>型</a:t>
            </a:r>
            <a:r>
              <a:rPr lang="en-US" altLang="zh-CN" dirty="0" smtClean="0">
                <a:solidFill>
                  <a:srgbClr val="FF0000"/>
                </a:solidFill>
                <a:latin typeface="华文楷体" panose="02010600040101010101" pitchFamily="2" charset="-122"/>
                <a:ea typeface="华文楷体" panose="02010600040101010101" pitchFamily="2" charset="-122"/>
              </a:rPr>
              <a:t>:</a:t>
            </a:r>
            <a:r>
              <a:rPr lang="zh-CN" altLang="zh-CN" dirty="0" smtClean="0">
                <a:latin typeface="华文楷体" panose="02010600040101010101" pitchFamily="2" charset="-122"/>
                <a:ea typeface="华文楷体" panose="02010600040101010101" pitchFamily="2" charset="-122"/>
              </a:rPr>
              <a:t>以</a:t>
            </a:r>
            <a:r>
              <a:rPr lang="zh-CN" altLang="zh-CN" dirty="0">
                <a:latin typeface="华文楷体" panose="02010600040101010101" pitchFamily="2" charset="-122"/>
                <a:ea typeface="华文楷体" panose="02010600040101010101" pitchFamily="2" charset="-122"/>
              </a:rPr>
              <a:t>中国国家图书馆、美国国会图书馆等传统图书馆为主体的复合型图书馆，该类型图书馆将实体资源与数字资源有机结合，为社会营造公益性信息化服务环境</a:t>
            </a:r>
            <a:r>
              <a:rPr lang="en-US" altLang="zh-CN" dirty="0">
                <a:latin typeface="华文楷体" panose="02010600040101010101" pitchFamily="2" charset="-122"/>
                <a:ea typeface="华文楷体" panose="02010600040101010101" pitchFamily="2" charset="-122"/>
              </a:rPr>
              <a:t>; </a:t>
            </a:r>
            <a:endParaRPr lang="zh-CN" altLang="zh-CN" dirty="0">
              <a:latin typeface="华文楷体" panose="02010600040101010101" pitchFamily="2" charset="-122"/>
              <a:ea typeface="华文楷体" panose="02010600040101010101" pitchFamily="2" charset="-122"/>
            </a:endParaRPr>
          </a:p>
          <a:p>
            <a:pPr lvl="1"/>
            <a:r>
              <a:rPr lang="zh-CN" altLang="en-US" b="1" dirty="0" smtClean="0">
                <a:solidFill>
                  <a:srgbClr val="FF0000"/>
                </a:solidFill>
                <a:latin typeface="华文楷体" panose="02010600040101010101" pitchFamily="2" charset="-122"/>
                <a:ea typeface="华文楷体" panose="02010600040101010101" pitchFamily="2" charset="-122"/>
              </a:rPr>
              <a:t>２、</a:t>
            </a:r>
            <a:r>
              <a:rPr lang="zh-CN" altLang="zh-CN" b="1" dirty="0" smtClean="0">
                <a:solidFill>
                  <a:srgbClr val="FF0000"/>
                </a:solidFill>
                <a:latin typeface="华文楷体" panose="02010600040101010101" pitchFamily="2" charset="-122"/>
                <a:ea typeface="华文楷体" panose="02010600040101010101" pitchFamily="2" charset="-122"/>
              </a:rPr>
              <a:t>区域</a:t>
            </a:r>
            <a:r>
              <a:rPr lang="zh-CN" altLang="zh-CN" b="1" dirty="0">
                <a:solidFill>
                  <a:srgbClr val="FF0000"/>
                </a:solidFill>
                <a:latin typeface="华文楷体" panose="02010600040101010101" pitchFamily="2" charset="-122"/>
                <a:ea typeface="华文楷体" panose="02010600040101010101" pitchFamily="2" charset="-122"/>
              </a:rPr>
              <a:t>建设</a:t>
            </a:r>
            <a:r>
              <a:rPr lang="zh-CN" altLang="zh-CN" b="1" dirty="0" smtClean="0">
                <a:solidFill>
                  <a:srgbClr val="FF0000"/>
                </a:solidFill>
                <a:latin typeface="华文楷体" panose="02010600040101010101" pitchFamily="2" charset="-122"/>
                <a:ea typeface="华文楷体" panose="02010600040101010101" pitchFamily="2" charset="-122"/>
              </a:rPr>
              <a:t>型</a:t>
            </a:r>
            <a:r>
              <a:rPr lang="en-US" altLang="zh-CN" dirty="0" smtClean="0">
                <a:solidFill>
                  <a:srgbClr val="FF0000"/>
                </a:solidFill>
                <a:latin typeface="华文楷体" panose="02010600040101010101" pitchFamily="2" charset="-122"/>
                <a:ea typeface="华文楷体" panose="02010600040101010101" pitchFamily="2" charset="-122"/>
              </a:rPr>
              <a:t>:</a:t>
            </a:r>
            <a:r>
              <a:rPr lang="zh-CN" altLang="zh-CN" dirty="0" smtClean="0">
                <a:latin typeface="华文楷体" panose="02010600040101010101" pitchFamily="2" charset="-122"/>
                <a:ea typeface="华文楷体" panose="02010600040101010101" pitchFamily="2" charset="-122"/>
              </a:rPr>
              <a:t>以</a:t>
            </a:r>
            <a:r>
              <a:rPr lang="zh-CN" altLang="zh-CN" dirty="0">
                <a:latin typeface="华文楷体" panose="02010600040101010101" pitchFamily="2" charset="-122"/>
                <a:ea typeface="华文楷体" panose="02010600040101010101" pitchFamily="2" charset="-122"/>
              </a:rPr>
              <a:t>地区或部门的资源共享为目标，集技术、人才、管理为一体的协同发展形态，如区域性门户网站</a:t>
            </a:r>
            <a:r>
              <a:rPr lang="en-US" altLang="zh-CN" dirty="0">
                <a:latin typeface="华文楷体" panose="02010600040101010101" pitchFamily="2" charset="-122"/>
                <a:ea typeface="华文楷体" panose="02010600040101010101" pitchFamily="2" charset="-122"/>
              </a:rPr>
              <a:t>( </a:t>
            </a:r>
            <a:r>
              <a:rPr lang="zh-CN" altLang="zh-CN" dirty="0">
                <a:latin typeface="华文楷体" panose="02010600040101010101" pitchFamily="2" charset="-122"/>
                <a:ea typeface="华文楷体" panose="02010600040101010101" pitchFamily="2" charset="-122"/>
              </a:rPr>
              <a:t>珠江三角洲数字图书馆联盟、俄亥俄州图书馆与信息合作网等</a:t>
            </a:r>
            <a:r>
              <a:rPr lang="en-US" altLang="zh-CN" dirty="0">
                <a:latin typeface="华文楷体" panose="02010600040101010101" pitchFamily="2" charset="-122"/>
                <a:ea typeface="华文楷体" panose="02010600040101010101" pitchFamily="2" charset="-122"/>
              </a:rPr>
              <a:t>) </a:t>
            </a:r>
            <a:r>
              <a:rPr lang="zh-CN" altLang="zh-CN" dirty="0">
                <a:latin typeface="华文楷体" panose="02010600040101010101" pitchFamily="2" charset="-122"/>
                <a:ea typeface="华文楷体" panose="02010600040101010101" pitchFamily="2" charset="-122"/>
              </a:rPr>
              <a:t>和涉及教育科研、政府、学会协会等客体的机构知识库</a:t>
            </a:r>
            <a:r>
              <a:rPr lang="en-US" altLang="zh-CN" dirty="0">
                <a:latin typeface="华文楷体" panose="02010600040101010101" pitchFamily="2" charset="-122"/>
                <a:ea typeface="华文楷体" panose="02010600040101010101" pitchFamily="2" charset="-122"/>
              </a:rPr>
              <a:t>( </a:t>
            </a:r>
            <a:r>
              <a:rPr lang="zh-CN" altLang="zh-CN" dirty="0">
                <a:latin typeface="华文楷体" panose="02010600040101010101" pitchFamily="2" charset="-122"/>
                <a:ea typeface="华文楷体" panose="02010600040101010101" pitchFamily="2" charset="-122"/>
              </a:rPr>
              <a:t>中国科学院国家科学图书馆机构知识库、美国计算机协会数字图书馆、</a:t>
            </a:r>
            <a:r>
              <a:rPr lang="en-US" altLang="zh-CN" dirty="0" err="1">
                <a:latin typeface="华文楷体" panose="02010600040101010101" pitchFamily="2" charset="-122"/>
                <a:ea typeface="华文楷体" panose="02010600040101010101" pitchFamily="2" charset="-122"/>
              </a:rPr>
              <a:t>HathiTrust</a:t>
            </a:r>
            <a:r>
              <a:rPr lang="en-US" altLang="zh-CN" dirty="0">
                <a:latin typeface="华文楷体" panose="02010600040101010101" pitchFamily="2" charset="-122"/>
                <a:ea typeface="华文楷体" panose="02010600040101010101" pitchFamily="2" charset="-122"/>
              </a:rPr>
              <a:t> </a:t>
            </a:r>
            <a:r>
              <a:rPr lang="zh-CN" altLang="zh-CN" dirty="0">
                <a:latin typeface="华文楷体" panose="02010600040101010101" pitchFamily="2" charset="-122"/>
                <a:ea typeface="华文楷体" panose="02010600040101010101" pitchFamily="2" charset="-122"/>
              </a:rPr>
              <a:t>数字图书馆等</a:t>
            </a:r>
            <a:r>
              <a:rPr lang="en-US" altLang="zh-CN" dirty="0">
                <a:latin typeface="华文楷体" panose="02010600040101010101" pitchFamily="2" charset="-122"/>
                <a:ea typeface="华文楷体" panose="02010600040101010101" pitchFamily="2" charset="-122"/>
              </a:rPr>
              <a:t>) ; </a:t>
            </a:r>
            <a:endParaRPr lang="zh-CN" altLang="zh-CN"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304926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15962"/>
          </a:xfrm>
          <a:ln>
            <a:solidFill>
              <a:schemeClr val="bg2"/>
            </a:solidFill>
          </a:ln>
          <a:effectLst>
            <a:glow rad="228600">
              <a:schemeClr val="accent3">
                <a:satMod val="175000"/>
                <a:alpha val="40000"/>
              </a:schemeClr>
            </a:glow>
          </a:effectLst>
        </p:spPr>
        <p:txBody>
          <a:bodyPr>
            <a:normAutofit fontScale="90000"/>
          </a:bodyPr>
          <a:lstStyle/>
          <a:p>
            <a:r>
              <a:rPr lang="zh-CN" altLang="en-US" b="1" dirty="0" smtClean="0">
                <a:solidFill>
                  <a:schemeClr val="accent2"/>
                </a:solidFill>
                <a:latin typeface="华文楷体" panose="02010600040101010101" pitchFamily="2" charset="-122"/>
                <a:ea typeface="华文楷体" panose="02010600040101010101" pitchFamily="2" charset="-122"/>
              </a:rPr>
              <a:t>２、数字</a:t>
            </a:r>
            <a:r>
              <a:rPr lang="zh-CN" altLang="en-US" b="1" dirty="0">
                <a:solidFill>
                  <a:schemeClr val="accent2"/>
                </a:solidFill>
                <a:latin typeface="华文楷体" panose="02010600040101010101" pitchFamily="2" charset="-122"/>
                <a:ea typeface="华文楷体" panose="02010600040101010101" pitchFamily="2" charset="-122"/>
              </a:rPr>
              <a:t>图书馆发展现状</a:t>
            </a:r>
            <a:endParaRPr lang="zh-CN" altLang="en-US" dirty="0"/>
          </a:p>
        </p:txBody>
      </p:sp>
      <p:sp>
        <p:nvSpPr>
          <p:cNvPr id="3" name="内容占位符 2"/>
          <p:cNvSpPr>
            <a:spLocks noGrp="1"/>
          </p:cNvSpPr>
          <p:nvPr>
            <p:ph sz="quarter" idx="1"/>
          </p:nvPr>
        </p:nvSpPr>
        <p:spPr>
          <a:xfrm>
            <a:off x="914400" y="1219200"/>
            <a:ext cx="7772400" cy="4800600"/>
          </a:xfrm>
        </p:spPr>
        <p:txBody>
          <a:bodyPr>
            <a:normAutofit lnSpcReduction="10000"/>
          </a:bodyPr>
          <a:lstStyle/>
          <a:p>
            <a:pPr marL="274320" lvl="1" indent="-274320">
              <a:spcBef>
                <a:spcPts val="580"/>
              </a:spcBef>
              <a:buClr>
                <a:schemeClr val="accent1"/>
              </a:buClr>
            </a:pPr>
            <a:r>
              <a:rPr lang="zh-CN" altLang="zh-CN" b="1" dirty="0">
                <a:solidFill>
                  <a:srgbClr val="0070C0"/>
                </a:solidFill>
                <a:latin typeface="华文楷体" panose="02010600040101010101" pitchFamily="2" charset="-122"/>
                <a:ea typeface="华文楷体" panose="02010600040101010101" pitchFamily="2" charset="-122"/>
              </a:rPr>
              <a:t>根据构建主体的不同，现有数字图书馆可以划分为</a:t>
            </a:r>
            <a:r>
              <a:rPr lang="en-US" altLang="zh-CN" b="1" dirty="0">
                <a:solidFill>
                  <a:srgbClr val="0070C0"/>
                </a:solidFill>
                <a:latin typeface="华文楷体" panose="02010600040101010101" pitchFamily="2" charset="-122"/>
                <a:ea typeface="华文楷体" panose="02010600040101010101" pitchFamily="2" charset="-122"/>
              </a:rPr>
              <a:t> </a:t>
            </a:r>
            <a:r>
              <a:rPr lang="zh-CN" altLang="en-US" b="1" u="sng" dirty="0" smtClean="0">
                <a:solidFill>
                  <a:srgbClr val="C00000"/>
                </a:solidFill>
                <a:latin typeface="华文楷体" panose="02010600040101010101" pitchFamily="2" charset="-122"/>
                <a:ea typeface="华文楷体" panose="02010600040101010101" pitchFamily="2" charset="-122"/>
              </a:rPr>
              <a:t>五</a:t>
            </a:r>
            <a:r>
              <a:rPr lang="en-US" altLang="zh-CN" b="1" u="sng" dirty="0" smtClean="0">
                <a:solidFill>
                  <a:srgbClr val="C0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 </a:t>
            </a:r>
            <a:r>
              <a:rPr lang="zh-CN" altLang="zh-CN" b="1" u="sng" dirty="0">
                <a:solidFill>
                  <a:srgbClr val="C0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种基本类型</a:t>
            </a:r>
            <a:r>
              <a:rPr lang="en-US" altLang="zh-CN" b="1" u="sng" dirty="0">
                <a:solidFill>
                  <a:srgbClr val="C0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u="sng" dirty="0">
                <a:solidFill>
                  <a:srgbClr val="0070C0"/>
                </a:solidFill>
                <a:latin typeface="华文楷体" panose="02010600040101010101" pitchFamily="2" charset="-122"/>
                <a:ea typeface="华文楷体" panose="02010600040101010101" pitchFamily="2" charset="-122"/>
              </a:rPr>
              <a:t> </a:t>
            </a:r>
            <a:endParaRPr lang="en-US" altLang="zh-CN" b="1" u="sng" dirty="0" smtClean="0">
              <a:solidFill>
                <a:srgbClr val="0070C0"/>
              </a:solidFill>
              <a:latin typeface="华文楷体" panose="02010600040101010101" pitchFamily="2" charset="-122"/>
              <a:ea typeface="华文楷体" panose="02010600040101010101" pitchFamily="2" charset="-122"/>
            </a:endParaRPr>
          </a:p>
          <a:p>
            <a:pPr marL="548640" lvl="2" indent="-274320">
              <a:spcBef>
                <a:spcPts val="580"/>
              </a:spcBef>
              <a:buClr>
                <a:schemeClr val="accent1"/>
              </a:buClr>
            </a:pPr>
            <a:r>
              <a:rPr lang="zh-CN" altLang="en-US" sz="2400" b="1" dirty="0" smtClean="0">
                <a:solidFill>
                  <a:srgbClr val="FF0000"/>
                </a:solidFill>
                <a:latin typeface="华文楷体" panose="02010600040101010101" pitchFamily="2" charset="-122"/>
                <a:ea typeface="华文楷体" panose="02010600040101010101" pitchFamily="2" charset="-122"/>
              </a:rPr>
              <a:t>３、</a:t>
            </a:r>
            <a:r>
              <a:rPr lang="zh-CN" altLang="zh-CN" sz="2400" b="1" dirty="0" smtClean="0">
                <a:solidFill>
                  <a:srgbClr val="FF0000"/>
                </a:solidFill>
                <a:latin typeface="华文楷体" panose="02010600040101010101" pitchFamily="2" charset="-122"/>
                <a:ea typeface="华文楷体" panose="02010600040101010101" pitchFamily="2" charset="-122"/>
              </a:rPr>
              <a:t>出版</a:t>
            </a:r>
            <a:r>
              <a:rPr lang="zh-CN" altLang="zh-CN" sz="2400" b="1" dirty="0">
                <a:solidFill>
                  <a:srgbClr val="FF0000"/>
                </a:solidFill>
                <a:latin typeface="华文楷体" panose="02010600040101010101" pitchFamily="2" charset="-122"/>
                <a:ea typeface="华文楷体" panose="02010600040101010101" pitchFamily="2" charset="-122"/>
              </a:rPr>
              <a:t>发行型</a:t>
            </a:r>
            <a:r>
              <a:rPr lang="en-US" altLang="zh-CN" sz="2400" dirty="0">
                <a:solidFill>
                  <a:srgbClr val="FF0000"/>
                </a:solidFill>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主要指从出版内容提供商向信息服务提供商转型的专业出版企业推出的 资 源 体 系，如 荷 兰 爱 思 唯 尔 出 版 集 团 的</a:t>
            </a:r>
            <a:r>
              <a:rPr lang="en-US" altLang="zh-CN" sz="2400" dirty="0" err="1">
                <a:solidFill>
                  <a:srgbClr val="C00000"/>
                </a:solidFill>
                <a:latin typeface="华文楷体" panose="02010600040101010101" pitchFamily="2" charset="-122"/>
                <a:ea typeface="华文楷体" panose="02010600040101010101" pitchFamily="2" charset="-122"/>
              </a:rPr>
              <a:t>ScienceDirect</a:t>
            </a: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数 据 库、德 国 施 普 林 格 出 版 集 团 的</a:t>
            </a:r>
            <a:r>
              <a:rPr lang="en-US" altLang="zh-CN" sz="2400" dirty="0" err="1">
                <a:solidFill>
                  <a:srgbClr val="C00000"/>
                </a:solidFill>
                <a:latin typeface="华文楷体" panose="02010600040101010101" pitchFamily="2" charset="-122"/>
                <a:ea typeface="华文楷体" panose="02010600040101010101" pitchFamily="2" charset="-122"/>
              </a:rPr>
              <a:t>SpringerLink</a:t>
            </a: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全文数据库、人民交通出版社的</a:t>
            </a:r>
            <a:r>
              <a:rPr lang="zh-CN" altLang="zh-CN" sz="2400" dirty="0">
                <a:solidFill>
                  <a:srgbClr val="C00000"/>
                </a:solidFill>
                <a:latin typeface="华文楷体" panose="02010600040101010101" pitchFamily="2" charset="-122"/>
                <a:ea typeface="华文楷体" panose="02010600040101010101" pitchFamily="2" charset="-122"/>
              </a:rPr>
              <a:t>中国交通运输知识服务数字出版平台</a:t>
            </a:r>
            <a:r>
              <a:rPr lang="zh-CN" altLang="zh-CN" sz="2400" dirty="0">
                <a:latin typeface="华文楷体" panose="02010600040101010101" pitchFamily="2" charset="-122"/>
                <a:ea typeface="华文楷体" panose="02010600040101010101" pitchFamily="2" charset="-122"/>
              </a:rPr>
              <a:t>、人民军医出版社的</a:t>
            </a:r>
            <a:r>
              <a:rPr lang="zh-CN" altLang="zh-CN" sz="2400" dirty="0">
                <a:solidFill>
                  <a:srgbClr val="C00000"/>
                </a:solidFill>
                <a:latin typeface="华文楷体" panose="02010600040101010101" pitchFamily="2" charset="-122"/>
                <a:ea typeface="华文楷体" panose="02010600040101010101" pitchFamily="2" charset="-122"/>
              </a:rPr>
              <a:t>全军医学数字集成应用系统</a:t>
            </a:r>
            <a:r>
              <a:rPr lang="zh-CN" altLang="zh-CN" sz="2400" dirty="0">
                <a:latin typeface="华文楷体" panose="02010600040101010101" pitchFamily="2" charset="-122"/>
                <a:ea typeface="华文楷体" panose="02010600040101010101" pitchFamily="2" charset="-122"/>
              </a:rPr>
              <a:t>、商务印书馆的百种</a:t>
            </a:r>
            <a:r>
              <a:rPr lang="zh-CN" altLang="zh-CN" sz="2400" dirty="0">
                <a:solidFill>
                  <a:srgbClr val="C00000"/>
                </a:solidFill>
                <a:latin typeface="华文楷体" panose="02010600040101010101" pitchFamily="2" charset="-122"/>
                <a:ea typeface="华文楷体" panose="02010600040101010101" pitchFamily="2" charset="-122"/>
              </a:rPr>
              <a:t>精品工具书数据库</a:t>
            </a:r>
            <a:r>
              <a:rPr lang="zh-CN" altLang="zh-CN" sz="2400" dirty="0">
                <a:latin typeface="华文楷体" panose="02010600040101010101" pitchFamily="2" charset="-122"/>
                <a:ea typeface="华文楷体" panose="02010600040101010101" pitchFamily="2" charset="-122"/>
              </a:rPr>
              <a:t>等</a:t>
            </a:r>
            <a:r>
              <a:rPr lang="en-US" altLang="zh-CN" sz="2400" dirty="0">
                <a:latin typeface="华文楷体" panose="02010600040101010101" pitchFamily="2" charset="-122"/>
                <a:ea typeface="华文楷体" panose="02010600040101010101" pitchFamily="2" charset="-122"/>
              </a:rPr>
              <a:t>; </a:t>
            </a:r>
            <a:endParaRPr lang="zh-CN" altLang="zh-CN" sz="2400" dirty="0">
              <a:latin typeface="华文楷体" panose="02010600040101010101" pitchFamily="2" charset="-122"/>
              <a:ea typeface="华文楷体" panose="02010600040101010101" pitchFamily="2" charset="-122"/>
            </a:endParaRPr>
          </a:p>
          <a:p>
            <a:pPr marL="548640" lvl="2" indent="-274320">
              <a:spcBef>
                <a:spcPts val="580"/>
              </a:spcBef>
              <a:buClr>
                <a:schemeClr val="accent1"/>
              </a:buClr>
            </a:pPr>
            <a:r>
              <a:rPr lang="zh-CN" altLang="en-US" sz="2400" b="1" dirty="0" smtClean="0">
                <a:solidFill>
                  <a:srgbClr val="FF0000"/>
                </a:solidFill>
                <a:latin typeface="华文楷体" panose="02010600040101010101" pitchFamily="2" charset="-122"/>
                <a:ea typeface="华文楷体" panose="02010600040101010101" pitchFamily="2" charset="-122"/>
              </a:rPr>
              <a:t>４、</a:t>
            </a:r>
            <a:r>
              <a:rPr lang="zh-CN" altLang="zh-CN" sz="2400" b="1" dirty="0" smtClean="0">
                <a:solidFill>
                  <a:srgbClr val="FF0000"/>
                </a:solidFill>
                <a:latin typeface="华文楷体" panose="02010600040101010101" pitchFamily="2" charset="-122"/>
                <a:ea typeface="华文楷体" panose="02010600040101010101" pitchFamily="2" charset="-122"/>
              </a:rPr>
              <a:t>内容</a:t>
            </a:r>
            <a:r>
              <a:rPr lang="zh-CN" altLang="zh-CN" sz="2400" b="1" dirty="0">
                <a:solidFill>
                  <a:srgbClr val="FF0000"/>
                </a:solidFill>
                <a:latin typeface="华文楷体" panose="02010600040101010101" pitchFamily="2" charset="-122"/>
                <a:ea typeface="华文楷体" panose="02010600040101010101" pitchFamily="2" charset="-122"/>
              </a:rPr>
              <a:t>集成型</a:t>
            </a:r>
            <a:r>
              <a:rPr lang="en-US" altLang="zh-CN" sz="2400" dirty="0">
                <a:solidFill>
                  <a:srgbClr val="FF0000"/>
                </a:solidFill>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一种大规模收录、集成、整合、深度开发原始文献全文和知识元数据等对象的产业化信息资源整合工程，如</a:t>
            </a:r>
            <a:r>
              <a:rPr lang="zh-CN" altLang="zh-CN" sz="2400" dirty="0">
                <a:solidFill>
                  <a:srgbClr val="C00000"/>
                </a:solidFill>
                <a:latin typeface="华文楷体" panose="02010600040101010101" pitchFamily="2" charset="-122"/>
                <a:ea typeface="华文楷体" panose="02010600040101010101" pitchFamily="2" charset="-122"/>
              </a:rPr>
              <a:t>中国知识基础设施工程</a:t>
            </a:r>
            <a:r>
              <a:rPr lang="zh-CN" altLang="zh-CN" sz="2400" dirty="0">
                <a:latin typeface="华文楷体" panose="02010600040101010101" pitchFamily="2" charset="-122"/>
                <a:ea typeface="华文楷体" panose="02010600040101010101" pitchFamily="2" charset="-122"/>
              </a:rPr>
              <a:t>、</a:t>
            </a:r>
            <a:r>
              <a:rPr lang="zh-CN" altLang="zh-CN" sz="2400" dirty="0">
                <a:solidFill>
                  <a:srgbClr val="C00000"/>
                </a:solidFill>
                <a:latin typeface="华文楷体" panose="02010600040101010101" pitchFamily="2" charset="-122"/>
                <a:ea typeface="华文楷体" panose="02010600040101010101" pitchFamily="2" charset="-122"/>
              </a:rPr>
              <a:t>万方数据资源系统</a:t>
            </a:r>
            <a:r>
              <a:rPr lang="zh-CN" altLang="zh-CN" sz="2400" dirty="0">
                <a:latin typeface="华文楷体" panose="02010600040101010101" pitchFamily="2" charset="-122"/>
                <a:ea typeface="华文楷体" panose="02010600040101010101" pitchFamily="2" charset="-122"/>
              </a:rPr>
              <a:t>、</a:t>
            </a:r>
            <a:r>
              <a:rPr lang="zh-CN" altLang="zh-CN" sz="2400" dirty="0">
                <a:solidFill>
                  <a:srgbClr val="C00000"/>
                </a:solidFill>
                <a:latin typeface="华文楷体" panose="02010600040101010101" pitchFamily="2" charset="-122"/>
                <a:ea typeface="华文楷体" panose="02010600040101010101" pitchFamily="2" charset="-122"/>
              </a:rPr>
              <a:t>超星数字图书馆</a:t>
            </a:r>
            <a:r>
              <a:rPr lang="zh-CN" altLang="zh-CN" sz="2400" dirty="0">
                <a:latin typeface="华文楷体" panose="02010600040101010101" pitchFamily="2" charset="-122"/>
                <a:ea typeface="华文楷体" panose="02010600040101010101" pitchFamily="2" charset="-122"/>
              </a:rPr>
              <a:t>等</a:t>
            </a:r>
            <a:r>
              <a:rPr lang="en-US" altLang="zh-CN" sz="2400" dirty="0">
                <a:latin typeface="华文楷体" panose="02010600040101010101" pitchFamily="2" charset="-122"/>
                <a:ea typeface="华文楷体" panose="02010600040101010101" pitchFamily="2" charset="-122"/>
              </a:rPr>
              <a:t>; </a:t>
            </a:r>
            <a:endParaRPr lang="zh-CN" altLang="zh-CN" sz="2400" dirty="0">
              <a:latin typeface="华文楷体" panose="02010600040101010101" pitchFamily="2" charset="-122"/>
              <a:ea typeface="华文楷体" panose="02010600040101010101" pitchFamily="2" charset="-122"/>
            </a:endParaRPr>
          </a:p>
          <a:p>
            <a:endParaRPr lang="zh-CN" altLang="en-US" dirty="0"/>
          </a:p>
        </p:txBody>
      </p:sp>
    </p:spTree>
    <p:extLst>
      <p:ext uri="{BB962C8B-B14F-4D97-AF65-F5344CB8AC3E}">
        <p14:creationId xmlns:p14="http://schemas.microsoft.com/office/powerpoint/2010/main" val="1524166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92162"/>
          </a:xfrm>
          <a:ln>
            <a:solidFill>
              <a:schemeClr val="accent3"/>
            </a:solidFill>
          </a:ln>
          <a:effectLst>
            <a:glow rad="228600">
              <a:schemeClr val="accent4">
                <a:satMod val="175000"/>
                <a:alpha val="40000"/>
              </a:schemeClr>
            </a:glow>
          </a:effectLst>
        </p:spPr>
        <p:txBody>
          <a:bodyPr/>
          <a:lstStyle/>
          <a:p>
            <a:r>
              <a:rPr lang="zh-CN" altLang="en-US" b="1" dirty="0" smtClean="0">
                <a:solidFill>
                  <a:schemeClr val="accent2"/>
                </a:solidFill>
                <a:latin typeface="华文楷体" panose="02010600040101010101" pitchFamily="2" charset="-122"/>
                <a:ea typeface="华文楷体" panose="02010600040101010101" pitchFamily="2" charset="-122"/>
              </a:rPr>
              <a:t>２、数字</a:t>
            </a:r>
            <a:r>
              <a:rPr lang="zh-CN" altLang="en-US" b="1" dirty="0">
                <a:solidFill>
                  <a:schemeClr val="accent2"/>
                </a:solidFill>
                <a:latin typeface="华文楷体" panose="02010600040101010101" pitchFamily="2" charset="-122"/>
                <a:ea typeface="华文楷体" panose="02010600040101010101" pitchFamily="2" charset="-122"/>
              </a:rPr>
              <a:t>图书馆发展现状</a:t>
            </a:r>
            <a:endParaRPr lang="zh-CN" altLang="en-US" dirty="0"/>
          </a:p>
        </p:txBody>
      </p:sp>
      <p:sp>
        <p:nvSpPr>
          <p:cNvPr id="3" name="内容占位符 2"/>
          <p:cNvSpPr>
            <a:spLocks noGrp="1"/>
          </p:cNvSpPr>
          <p:nvPr>
            <p:ph sz="quarter" idx="1"/>
          </p:nvPr>
        </p:nvSpPr>
        <p:spPr/>
        <p:txBody>
          <a:bodyPr>
            <a:normAutofit/>
          </a:bodyPr>
          <a:lstStyle/>
          <a:p>
            <a:r>
              <a:rPr lang="zh-CN" altLang="zh-CN" b="1" dirty="0">
                <a:solidFill>
                  <a:srgbClr val="0070C0"/>
                </a:solidFill>
                <a:latin typeface="华文楷体" panose="02010600040101010101" pitchFamily="2" charset="-122"/>
                <a:ea typeface="华文楷体" panose="02010600040101010101" pitchFamily="2" charset="-122"/>
              </a:rPr>
              <a:t>根据构建主体的不同，现有数字图书馆可以划分为</a:t>
            </a:r>
            <a:r>
              <a:rPr lang="en-US" altLang="zh-CN" b="1" dirty="0">
                <a:solidFill>
                  <a:srgbClr val="0070C0"/>
                </a:solidFill>
                <a:latin typeface="华文楷体" panose="02010600040101010101" pitchFamily="2" charset="-122"/>
                <a:ea typeface="华文楷体" panose="02010600040101010101" pitchFamily="2" charset="-122"/>
              </a:rPr>
              <a:t> </a:t>
            </a:r>
            <a:r>
              <a:rPr lang="zh-CN" altLang="en-US" b="1" u="sng" dirty="0">
                <a:solidFill>
                  <a:srgbClr val="C0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五</a:t>
            </a:r>
            <a:r>
              <a:rPr lang="en-US" altLang="zh-CN" b="1" u="sng" dirty="0">
                <a:solidFill>
                  <a:srgbClr val="C0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 </a:t>
            </a:r>
            <a:r>
              <a:rPr lang="zh-CN" altLang="zh-CN" b="1" u="sng" dirty="0">
                <a:solidFill>
                  <a:srgbClr val="C0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种基本类型</a:t>
            </a:r>
            <a:r>
              <a:rPr lang="en-US" altLang="zh-CN" b="1" u="sng" dirty="0">
                <a:solidFill>
                  <a:srgbClr val="C0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en-US" altLang="zh-CN" b="1" u="sng" dirty="0">
                <a:solidFill>
                  <a:srgbClr val="0070C0"/>
                </a:solidFill>
                <a:latin typeface="华文楷体" panose="02010600040101010101" pitchFamily="2" charset="-122"/>
                <a:ea typeface="华文楷体" panose="02010600040101010101" pitchFamily="2" charset="-122"/>
              </a:rPr>
              <a:t> </a:t>
            </a:r>
            <a:endParaRPr lang="en-US" altLang="zh-CN" b="1" u="sng" dirty="0" smtClean="0">
              <a:solidFill>
                <a:srgbClr val="0070C0"/>
              </a:solidFill>
              <a:latin typeface="华文楷体" panose="02010600040101010101" pitchFamily="2" charset="-122"/>
              <a:ea typeface="华文楷体" panose="02010600040101010101" pitchFamily="2" charset="-122"/>
            </a:endParaRPr>
          </a:p>
          <a:p>
            <a:endParaRPr lang="en-US" altLang="zh-CN" sz="1400" b="1" dirty="0" smtClean="0">
              <a:solidFill>
                <a:srgbClr val="FF0000"/>
              </a:solidFill>
              <a:latin typeface="华文楷体" panose="02010600040101010101" pitchFamily="2" charset="-122"/>
              <a:ea typeface="华文楷体" panose="02010600040101010101" pitchFamily="2" charset="-122"/>
            </a:endParaRPr>
          </a:p>
          <a:p>
            <a:pPr lvl="1"/>
            <a:r>
              <a:rPr lang="zh-CN" altLang="en-US" b="1" dirty="0" smtClean="0">
                <a:solidFill>
                  <a:srgbClr val="FF0000"/>
                </a:solidFill>
                <a:latin typeface="华文楷体" panose="02010600040101010101" pitchFamily="2" charset="-122"/>
                <a:ea typeface="华文楷体" panose="02010600040101010101" pitchFamily="2" charset="-122"/>
              </a:rPr>
              <a:t>５、</a:t>
            </a:r>
            <a:r>
              <a:rPr lang="zh-CN" altLang="zh-CN" b="1" dirty="0" smtClean="0">
                <a:solidFill>
                  <a:srgbClr val="FF0000"/>
                </a:solidFill>
                <a:latin typeface="华文楷体" panose="02010600040101010101" pitchFamily="2" charset="-122"/>
                <a:ea typeface="华文楷体" panose="02010600040101010101" pitchFamily="2" charset="-122"/>
              </a:rPr>
              <a:t>搜索</a:t>
            </a:r>
            <a:r>
              <a:rPr lang="zh-CN" altLang="zh-CN" b="1" dirty="0">
                <a:solidFill>
                  <a:srgbClr val="FF0000"/>
                </a:solidFill>
                <a:latin typeface="华文楷体" panose="02010600040101010101" pitchFamily="2" charset="-122"/>
                <a:ea typeface="华文楷体" panose="02010600040101010101" pitchFamily="2" charset="-122"/>
              </a:rPr>
              <a:t>平台</a:t>
            </a:r>
            <a:r>
              <a:rPr lang="zh-CN" altLang="zh-CN" b="1" dirty="0" smtClean="0">
                <a:solidFill>
                  <a:srgbClr val="FF0000"/>
                </a:solidFill>
                <a:latin typeface="华文楷体" panose="02010600040101010101" pitchFamily="2" charset="-122"/>
                <a:ea typeface="华文楷体" panose="02010600040101010101" pitchFamily="2" charset="-122"/>
              </a:rPr>
              <a:t>型</a:t>
            </a:r>
            <a:r>
              <a:rPr lang="en-US" altLang="zh-CN" dirty="0" smtClean="0">
                <a:solidFill>
                  <a:srgbClr val="FF0000"/>
                </a:solidFill>
                <a:latin typeface="华文楷体" panose="02010600040101010101" pitchFamily="2" charset="-122"/>
                <a:ea typeface="华文楷体" panose="02010600040101010101" pitchFamily="2" charset="-122"/>
              </a:rPr>
              <a:t>:</a:t>
            </a:r>
            <a:r>
              <a:rPr lang="zh-CN" altLang="zh-CN" dirty="0" smtClean="0">
                <a:latin typeface="华文楷体" panose="02010600040101010101" pitchFamily="2" charset="-122"/>
                <a:ea typeface="华文楷体" panose="02010600040101010101" pitchFamily="2" charset="-122"/>
              </a:rPr>
              <a:t>即</a:t>
            </a:r>
            <a:r>
              <a:rPr lang="zh-CN" altLang="zh-CN" dirty="0">
                <a:latin typeface="华文楷体" panose="02010600040101010101" pitchFamily="2" charset="-122"/>
                <a:ea typeface="华文楷体" panose="02010600040101010101" pitchFamily="2" charset="-122"/>
              </a:rPr>
              <a:t>依托互联网搜索引擎公司的资金技术支持和人才用户优势谋求快捷性、多样化的信息服务，索引数据大致涵盖科研机构</a:t>
            </a:r>
            <a:r>
              <a:rPr lang="en-US" altLang="zh-CN"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学者个人网站的学术成果、开放获取期刊的学术资源、图书馆与出版商的链接资源和付费电子资源，应用项目如</a:t>
            </a:r>
            <a:r>
              <a:rPr lang="en-US" altLang="zh-CN" dirty="0">
                <a:latin typeface="华文楷体" panose="02010600040101010101" pitchFamily="2" charset="-122"/>
                <a:ea typeface="华文楷体" panose="02010600040101010101" pitchFamily="2" charset="-122"/>
              </a:rPr>
              <a:t> </a:t>
            </a:r>
            <a:r>
              <a:rPr lang="en-US" altLang="zh-CN" dirty="0">
                <a:solidFill>
                  <a:srgbClr val="C00000"/>
                </a:solidFill>
                <a:latin typeface="华文楷体" panose="02010600040101010101" pitchFamily="2" charset="-122"/>
                <a:ea typeface="华文楷体" panose="02010600040101010101" pitchFamily="2" charset="-122"/>
              </a:rPr>
              <a:t>Google Scholar</a:t>
            </a:r>
            <a:r>
              <a:rPr lang="zh-CN" altLang="zh-CN" dirty="0">
                <a:solidFill>
                  <a:srgbClr val="C00000"/>
                </a:solidFill>
                <a:latin typeface="华文楷体" panose="02010600040101010101" pitchFamily="2" charset="-122"/>
                <a:ea typeface="华文楷体" panose="02010600040101010101" pitchFamily="2" charset="-122"/>
              </a:rPr>
              <a:t>、百度文库</a:t>
            </a:r>
            <a:r>
              <a:rPr lang="zh-CN" altLang="zh-CN" dirty="0">
                <a:latin typeface="华文楷体" panose="02010600040101010101" pitchFamily="2" charset="-122"/>
                <a:ea typeface="华文楷体" panose="02010600040101010101" pitchFamily="2" charset="-122"/>
              </a:rPr>
              <a:t>等。</a:t>
            </a:r>
          </a:p>
          <a:p>
            <a:r>
              <a:rPr lang="zh-CN" altLang="zh-CN" b="1" dirty="0">
                <a:solidFill>
                  <a:srgbClr val="0070C0"/>
                </a:solidFill>
                <a:latin typeface="华文楷体" panose="02010600040101010101" pitchFamily="2" charset="-122"/>
                <a:ea typeface="华文楷体" panose="02010600040101010101" pitchFamily="2" charset="-122"/>
              </a:rPr>
              <a:t>这</a:t>
            </a:r>
            <a:r>
              <a:rPr lang="en-US" altLang="zh-CN" b="1" dirty="0">
                <a:solidFill>
                  <a:srgbClr val="0070C0"/>
                </a:solidFill>
                <a:latin typeface="华文楷体" panose="02010600040101010101" pitchFamily="2" charset="-122"/>
                <a:ea typeface="华文楷体" panose="02010600040101010101" pitchFamily="2" charset="-122"/>
              </a:rPr>
              <a:t> 5 </a:t>
            </a:r>
            <a:r>
              <a:rPr lang="zh-CN" altLang="zh-CN" b="1" dirty="0">
                <a:solidFill>
                  <a:srgbClr val="0070C0"/>
                </a:solidFill>
                <a:latin typeface="华文楷体" panose="02010600040101010101" pitchFamily="2" charset="-122"/>
                <a:ea typeface="华文楷体" panose="02010600040101010101" pitchFamily="2" charset="-122"/>
              </a:rPr>
              <a:t>种类型各具特色、相互借鉴和补充，构成了多形态并存的数字图书馆发展格局。</a:t>
            </a:r>
          </a:p>
          <a:p>
            <a:endParaRPr lang="zh-CN" altLang="en-US" dirty="0"/>
          </a:p>
        </p:txBody>
      </p:sp>
    </p:spTree>
    <p:extLst>
      <p:ext uri="{BB962C8B-B14F-4D97-AF65-F5344CB8AC3E}">
        <p14:creationId xmlns:p14="http://schemas.microsoft.com/office/powerpoint/2010/main" val="1736482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92162"/>
          </a:xfrm>
          <a:ln>
            <a:solidFill>
              <a:schemeClr val="accent3"/>
            </a:solidFill>
          </a:ln>
          <a:effectLst>
            <a:glow rad="228600">
              <a:schemeClr val="accent3">
                <a:satMod val="175000"/>
                <a:alpha val="40000"/>
              </a:schemeClr>
            </a:glow>
          </a:effectLst>
        </p:spPr>
        <p:txBody>
          <a:bodyPr/>
          <a:lstStyle/>
          <a:p>
            <a:r>
              <a:rPr lang="zh-CN" altLang="en-US" b="1" dirty="0" smtClean="0">
                <a:solidFill>
                  <a:schemeClr val="accent2"/>
                </a:solidFill>
                <a:latin typeface="华文楷体" panose="02010600040101010101" pitchFamily="2" charset="-122"/>
                <a:ea typeface="华文楷体" panose="02010600040101010101" pitchFamily="2" charset="-122"/>
              </a:rPr>
              <a:t>２、数字</a:t>
            </a:r>
            <a:r>
              <a:rPr lang="zh-CN" altLang="en-US" b="1" dirty="0">
                <a:solidFill>
                  <a:schemeClr val="accent2"/>
                </a:solidFill>
                <a:latin typeface="华文楷体" panose="02010600040101010101" pitchFamily="2" charset="-122"/>
                <a:ea typeface="华文楷体" panose="02010600040101010101" pitchFamily="2" charset="-122"/>
              </a:rPr>
              <a:t>图书馆发展现状</a:t>
            </a:r>
            <a:endParaRPr lang="zh-CN" altLang="en-US" dirty="0"/>
          </a:p>
        </p:txBody>
      </p:sp>
      <p:sp>
        <p:nvSpPr>
          <p:cNvPr id="3" name="内容占位符 2"/>
          <p:cNvSpPr>
            <a:spLocks noGrp="1"/>
          </p:cNvSpPr>
          <p:nvPr>
            <p:ph sz="quarter" idx="1"/>
          </p:nvPr>
        </p:nvSpPr>
        <p:spPr/>
        <p:txBody>
          <a:bodyPr>
            <a:normAutofit/>
          </a:bodyPr>
          <a:lstStyle/>
          <a:p>
            <a:r>
              <a:rPr lang="zh-CN" altLang="zh-CN" b="1" dirty="0">
                <a:solidFill>
                  <a:srgbClr val="C00000"/>
                </a:solidFill>
              </a:rPr>
              <a:t>业务功能</a:t>
            </a:r>
            <a:endParaRPr lang="zh-CN" altLang="zh-CN" dirty="0">
              <a:solidFill>
                <a:srgbClr val="C00000"/>
              </a:solidFill>
            </a:endParaRPr>
          </a:p>
          <a:p>
            <a:pPr lvl="1"/>
            <a:r>
              <a:rPr lang="zh-CN" altLang="zh-CN" dirty="0">
                <a:latin typeface="华文楷体" panose="02010600040101010101" pitchFamily="2" charset="-122"/>
                <a:ea typeface="华文楷体" panose="02010600040101010101" pitchFamily="2" charset="-122"/>
              </a:rPr>
              <a:t>目前，数字图书馆基本实现基于</a:t>
            </a:r>
            <a:r>
              <a:rPr lang="zh-CN" altLang="zh-CN" dirty="0">
                <a:solidFill>
                  <a:srgbClr val="C00000"/>
                </a:solidFill>
                <a:latin typeface="华文楷体" panose="02010600040101010101" pitchFamily="2" charset="-122"/>
                <a:ea typeface="华文楷体" panose="02010600040101010101" pitchFamily="2" charset="-122"/>
              </a:rPr>
              <a:t>数字信息资源生命周期</a:t>
            </a:r>
            <a:r>
              <a:rPr lang="en-US" altLang="zh-CN" dirty="0">
                <a:latin typeface="华文楷体" panose="02010600040101010101" pitchFamily="2" charset="-122"/>
                <a:ea typeface="华文楷体" panose="02010600040101010101" pitchFamily="2" charset="-122"/>
              </a:rPr>
              <a:t>( </a:t>
            </a:r>
            <a:r>
              <a:rPr lang="zh-CN" altLang="zh-CN" dirty="0">
                <a:latin typeface="华文楷体" panose="02010600040101010101" pitchFamily="2" charset="-122"/>
                <a:ea typeface="华文楷体" panose="02010600040101010101" pitchFamily="2" charset="-122"/>
              </a:rPr>
              <a:t>遴选 － 订购 － 编目 － 加工 － 揭示 － 集成 － 保存 － 服务</a:t>
            </a:r>
            <a:r>
              <a:rPr lang="en-US" altLang="zh-CN" dirty="0">
                <a:latin typeface="华文楷体" panose="02010600040101010101" pitchFamily="2" charset="-122"/>
                <a:ea typeface="华文楷体" panose="02010600040101010101" pitchFamily="2" charset="-122"/>
              </a:rPr>
              <a:t>) </a:t>
            </a:r>
            <a:r>
              <a:rPr lang="zh-CN" altLang="zh-CN" dirty="0">
                <a:latin typeface="华文楷体" panose="02010600040101010101" pitchFamily="2" charset="-122"/>
                <a:ea typeface="华文楷体" panose="02010600040101010101" pitchFamily="2" charset="-122"/>
              </a:rPr>
              <a:t>的全流程管理，基本打破了传统图书馆的部门设置</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smtClean="0">
                <a:latin typeface="华文楷体" panose="02010600040101010101" pitchFamily="2" charset="-122"/>
                <a:ea typeface="华文楷体" panose="02010600040101010101" pitchFamily="2" charset="-122"/>
              </a:rPr>
              <a:t>以</a:t>
            </a:r>
            <a:r>
              <a:rPr lang="zh-CN" altLang="zh-CN" dirty="0">
                <a:latin typeface="华文楷体" panose="02010600040101010101" pitchFamily="2" charset="-122"/>
                <a:ea typeface="华文楷体" panose="02010600040101010101" pitchFamily="2" charset="-122"/>
              </a:rPr>
              <a:t>数据为中心开展采访、编目、服务等工作</a:t>
            </a:r>
            <a:r>
              <a:rPr lang="zh-CN" altLang="zh-CN" dirty="0" smtClean="0">
                <a:latin typeface="华文楷体" panose="02010600040101010101" pitchFamily="2" charset="-122"/>
                <a:ea typeface="华文楷体" panose="02010600040101010101" pitchFamily="2" charset="-122"/>
              </a:rPr>
              <a:t>，业务</a:t>
            </a:r>
            <a:r>
              <a:rPr lang="zh-CN" altLang="zh-CN" dirty="0">
                <a:latin typeface="华文楷体" panose="02010600040101010101" pitchFamily="2" charset="-122"/>
                <a:ea typeface="华文楷体" panose="02010600040101010101" pitchFamily="2" charset="-122"/>
              </a:rPr>
              <a:t>重心转向数据采集、规范、关联、审核、校验、揭示、挖掘以及系统的构建、运行和优化上来</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smtClean="0">
                <a:latin typeface="华文楷体" panose="02010600040101010101" pitchFamily="2" charset="-122"/>
                <a:ea typeface="华文楷体" panose="02010600040101010101" pitchFamily="2" charset="-122"/>
              </a:rPr>
              <a:t>与</a:t>
            </a:r>
            <a:r>
              <a:rPr lang="zh-CN" altLang="zh-CN" dirty="0">
                <a:latin typeface="华文楷体" panose="02010600040101010101" pitchFamily="2" charset="-122"/>
                <a:ea typeface="华文楷体" panose="02010600040101010101" pitchFamily="2" charset="-122"/>
              </a:rPr>
              <a:t>之相对应的岗位和职能、人员素质也需要随之调整或转换，以拓宽和深化图书馆的业务功能。</a:t>
            </a:r>
          </a:p>
          <a:p>
            <a:endParaRPr lang="zh-CN" altLang="en-US" dirty="0"/>
          </a:p>
        </p:txBody>
      </p:sp>
    </p:spTree>
    <p:extLst>
      <p:ext uri="{BB962C8B-B14F-4D97-AF65-F5344CB8AC3E}">
        <p14:creationId xmlns:p14="http://schemas.microsoft.com/office/powerpoint/2010/main" val="3025733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15962"/>
          </a:xfrm>
          <a:ln>
            <a:solidFill>
              <a:schemeClr val="accent3"/>
            </a:solidFill>
          </a:ln>
          <a:effectLst>
            <a:glow rad="139700">
              <a:schemeClr val="accent3">
                <a:satMod val="175000"/>
                <a:alpha val="40000"/>
              </a:schemeClr>
            </a:glow>
          </a:effectLst>
        </p:spPr>
        <p:txBody>
          <a:bodyPr>
            <a:normAutofit fontScale="90000"/>
          </a:bodyPr>
          <a:lstStyle/>
          <a:p>
            <a:r>
              <a:rPr lang="zh-CN" altLang="en-US" b="1" dirty="0" smtClean="0">
                <a:solidFill>
                  <a:schemeClr val="accent2"/>
                </a:solidFill>
                <a:latin typeface="华文楷体" panose="02010600040101010101" pitchFamily="2" charset="-122"/>
                <a:ea typeface="华文楷体" panose="02010600040101010101" pitchFamily="2" charset="-122"/>
              </a:rPr>
              <a:t>２、数字</a:t>
            </a:r>
            <a:r>
              <a:rPr lang="zh-CN" altLang="en-US" b="1" dirty="0">
                <a:solidFill>
                  <a:schemeClr val="accent2"/>
                </a:solidFill>
                <a:latin typeface="华文楷体" panose="02010600040101010101" pitchFamily="2" charset="-122"/>
                <a:ea typeface="华文楷体" panose="02010600040101010101" pitchFamily="2" charset="-122"/>
              </a:rPr>
              <a:t>图书馆发展现状</a:t>
            </a:r>
            <a:endParaRPr lang="zh-CN" altLang="en-US" dirty="0"/>
          </a:p>
        </p:txBody>
      </p:sp>
      <p:sp>
        <p:nvSpPr>
          <p:cNvPr id="3" name="内容占位符 2"/>
          <p:cNvSpPr>
            <a:spLocks noGrp="1"/>
          </p:cNvSpPr>
          <p:nvPr>
            <p:ph sz="quarter" idx="1"/>
          </p:nvPr>
        </p:nvSpPr>
        <p:spPr>
          <a:xfrm>
            <a:off x="914400" y="1295400"/>
            <a:ext cx="7772400" cy="1447800"/>
          </a:xfrm>
        </p:spPr>
        <p:txBody>
          <a:bodyPr>
            <a:normAutofit fontScale="92500" lnSpcReduction="10000"/>
          </a:bodyPr>
          <a:lstStyle/>
          <a:p>
            <a:r>
              <a:rPr lang="zh-CN" altLang="zh-CN" dirty="0">
                <a:solidFill>
                  <a:srgbClr val="C00000"/>
                </a:solidFill>
              </a:rPr>
              <a:t>技术体系</a:t>
            </a:r>
          </a:p>
          <a:p>
            <a:pPr lvl="1"/>
            <a:r>
              <a:rPr lang="zh-CN" altLang="zh-CN" dirty="0">
                <a:latin typeface="华文楷体" panose="02010600040101010101" pitchFamily="2" charset="-122"/>
                <a:ea typeface="华文楷体" panose="02010600040101010101" pitchFamily="2" charset="-122"/>
              </a:rPr>
              <a:t>根据业务功能的管理框架，数字图书馆的技术体系一般由统一的资源遴选系统、图书馆自动化系统、资源处理监控系统以及</a:t>
            </a:r>
            <a:r>
              <a:rPr lang="en-US" altLang="zh-CN" dirty="0">
                <a:latin typeface="华文楷体" panose="02010600040101010101" pitchFamily="2" charset="-122"/>
                <a:ea typeface="华文楷体" panose="02010600040101010101" pitchFamily="2" charset="-122"/>
              </a:rPr>
              <a:t> E-knowledge </a:t>
            </a:r>
            <a:r>
              <a:rPr lang="zh-CN" altLang="zh-CN" dirty="0">
                <a:latin typeface="华文楷体" panose="02010600040101010101" pitchFamily="2" charset="-122"/>
                <a:ea typeface="华文楷体" panose="02010600040101010101" pitchFamily="2" charset="-122"/>
              </a:rPr>
              <a:t>服务平台所构成。</a:t>
            </a:r>
            <a:endParaRPr lang="zh-CN" altLang="en-US" dirty="0">
              <a:latin typeface="华文楷体" panose="02010600040101010101" pitchFamily="2" charset="-122"/>
              <a:ea typeface="华文楷体" panose="02010600040101010101" pitchFamily="2"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889" y="2743200"/>
            <a:ext cx="5029200" cy="355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793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92162"/>
          </a:xfrm>
          <a:ln>
            <a:solidFill>
              <a:schemeClr val="accent3"/>
            </a:solidFill>
          </a:ln>
          <a:effectLst>
            <a:glow rad="139700">
              <a:schemeClr val="accent4">
                <a:satMod val="175000"/>
                <a:alpha val="40000"/>
              </a:schemeClr>
            </a:glow>
          </a:effectLst>
        </p:spPr>
        <p:txBody>
          <a:bodyPr/>
          <a:lstStyle/>
          <a:p>
            <a:r>
              <a:rPr lang="zh-CN" altLang="en-US" b="1" dirty="0" smtClean="0">
                <a:solidFill>
                  <a:schemeClr val="accent2"/>
                </a:solidFill>
                <a:latin typeface="华文楷体" panose="02010600040101010101" pitchFamily="2" charset="-122"/>
                <a:ea typeface="华文楷体" panose="02010600040101010101" pitchFamily="2" charset="-122"/>
              </a:rPr>
              <a:t>２、数字</a:t>
            </a:r>
            <a:r>
              <a:rPr lang="zh-CN" altLang="en-US" b="1" dirty="0">
                <a:solidFill>
                  <a:schemeClr val="accent2"/>
                </a:solidFill>
                <a:latin typeface="华文楷体" panose="02010600040101010101" pitchFamily="2" charset="-122"/>
                <a:ea typeface="华文楷体" panose="02010600040101010101" pitchFamily="2" charset="-122"/>
              </a:rPr>
              <a:t>图书馆发展现状</a:t>
            </a:r>
            <a:endParaRPr lang="zh-CN" altLang="en-US" dirty="0"/>
          </a:p>
        </p:txBody>
      </p:sp>
      <p:sp>
        <p:nvSpPr>
          <p:cNvPr id="3" name="内容占位符 2"/>
          <p:cNvSpPr>
            <a:spLocks noGrp="1"/>
          </p:cNvSpPr>
          <p:nvPr>
            <p:ph sz="quarter" idx="1"/>
          </p:nvPr>
        </p:nvSpPr>
        <p:spPr>
          <a:xfrm>
            <a:off x="914400" y="1219200"/>
            <a:ext cx="7772400" cy="4800600"/>
          </a:xfrm>
        </p:spPr>
        <p:txBody>
          <a:bodyPr/>
          <a:lstStyle/>
          <a:p>
            <a:pPr>
              <a:lnSpc>
                <a:spcPct val="150000"/>
              </a:lnSpc>
            </a:pPr>
            <a:r>
              <a:rPr lang="zh-CN" altLang="en-US" dirty="0" smtClean="0">
                <a:solidFill>
                  <a:srgbClr val="002060"/>
                </a:solidFill>
                <a:latin typeface="华文楷体" panose="02010600040101010101" pitchFamily="2" charset="-122"/>
                <a:ea typeface="华文楷体" panose="02010600040101010101" pitchFamily="2" charset="-122"/>
              </a:rPr>
              <a:t>我国数字出版产业近年来得到蓬勃发展</a:t>
            </a:r>
            <a:endParaRPr lang="en-US" altLang="zh-CN" dirty="0" smtClean="0">
              <a:solidFill>
                <a:srgbClr val="002060"/>
              </a:solidFill>
              <a:latin typeface="华文楷体" panose="02010600040101010101" pitchFamily="2" charset="-122"/>
              <a:ea typeface="华文楷体" panose="02010600040101010101" pitchFamily="2" charset="-122"/>
            </a:endParaRPr>
          </a:p>
          <a:p>
            <a:pPr lvl="1">
              <a:lnSpc>
                <a:spcPct val="150000"/>
              </a:lnSpc>
            </a:pPr>
            <a:r>
              <a:rPr lang="zh-CN" altLang="zh-CN" dirty="0" smtClean="0">
                <a:latin typeface="华文楷体" panose="02010600040101010101" pitchFamily="2" charset="-122"/>
                <a:ea typeface="华文楷体" panose="02010600040101010101" pitchFamily="2" charset="-122"/>
              </a:rPr>
              <a:t>最近六、七年</a:t>
            </a:r>
            <a:r>
              <a:rPr lang="zh-CN" altLang="zh-CN" dirty="0">
                <a:latin typeface="华文楷体" panose="02010600040101010101" pitchFamily="2" charset="-122"/>
                <a:ea typeface="华文楷体" panose="02010600040101010101" pitchFamily="2" charset="-122"/>
              </a:rPr>
              <a:t>，数字出版产业每年的</a:t>
            </a:r>
            <a:r>
              <a:rPr lang="zh-CN" altLang="zh-CN" dirty="0" smtClean="0">
                <a:latin typeface="华文楷体" panose="02010600040101010101" pitchFamily="2" charset="-122"/>
                <a:ea typeface="华文楷体" panose="02010600040101010101" pitchFamily="2" charset="-122"/>
              </a:rPr>
              <a:t>增长</a:t>
            </a:r>
            <a:r>
              <a:rPr lang="zh-CN" altLang="en-US" dirty="0" smtClean="0">
                <a:latin typeface="华文楷体" panose="02010600040101010101" pitchFamily="2" charset="-122"/>
                <a:ea typeface="华文楷体" panose="02010600040101010101" pitchFamily="2" charset="-122"/>
              </a:rPr>
              <a:t>率为</a:t>
            </a:r>
            <a:r>
              <a:rPr lang="en-US" altLang="zh-CN" dirty="0" smtClean="0">
                <a:solidFill>
                  <a:srgbClr val="C00000"/>
                </a:solidFill>
                <a:latin typeface="华文楷体" panose="02010600040101010101" pitchFamily="2" charset="-122"/>
                <a:ea typeface="华文楷体" panose="02010600040101010101" pitchFamily="2" charset="-122"/>
              </a:rPr>
              <a:t>30</a:t>
            </a:r>
            <a:r>
              <a:rPr lang="en-US" altLang="zh-CN" dirty="0">
                <a:solidFill>
                  <a:srgbClr val="C00000"/>
                </a:solidFill>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到</a:t>
            </a:r>
            <a:r>
              <a:rPr lang="en-US" altLang="zh-CN" dirty="0">
                <a:solidFill>
                  <a:srgbClr val="C00000"/>
                </a:solidFill>
                <a:latin typeface="华文楷体" panose="02010600040101010101" pitchFamily="2" charset="-122"/>
                <a:ea typeface="华文楷体" panose="02010600040101010101" pitchFamily="2" charset="-122"/>
              </a:rPr>
              <a:t>50%</a:t>
            </a:r>
            <a:r>
              <a:rPr lang="zh-CN" altLang="zh-CN" dirty="0">
                <a:latin typeface="华文楷体" panose="02010600040101010101" pitchFamily="2" charset="-122"/>
                <a:ea typeface="华文楷体" panose="02010600040101010101" pitchFamily="2" charset="-122"/>
              </a:rPr>
              <a:t>之间</a:t>
            </a:r>
            <a:r>
              <a:rPr lang="zh-CN" altLang="zh-CN" dirty="0" smtClean="0">
                <a:latin typeface="华文楷体" panose="02010600040101010101" pitchFamily="2" charset="-122"/>
                <a:ea typeface="华文楷体" panose="02010600040101010101" pitchFamily="2" charset="-122"/>
              </a:rPr>
              <a:t>。</a:t>
            </a:r>
            <a:r>
              <a:rPr lang="en-US" altLang="zh-CN" dirty="0" smtClean="0">
                <a:latin typeface="华文楷体" panose="02010600040101010101" pitchFamily="2" charset="-122"/>
                <a:ea typeface="华文楷体" panose="02010600040101010101" pitchFamily="2" charset="-122"/>
              </a:rPr>
              <a:t>2012</a:t>
            </a:r>
            <a:r>
              <a:rPr lang="zh-CN" altLang="en-US" dirty="0" smtClean="0">
                <a:latin typeface="华文楷体" panose="02010600040101010101" pitchFamily="2" charset="-122"/>
                <a:ea typeface="华文楷体" panose="02010600040101010101" pitchFamily="2" charset="-122"/>
              </a:rPr>
              <a:t>数字出版</a:t>
            </a:r>
            <a:r>
              <a:rPr lang="zh-CN" altLang="zh-CN" dirty="0" smtClean="0">
                <a:latin typeface="华文楷体" panose="02010600040101010101" pitchFamily="2" charset="-122"/>
                <a:ea typeface="华文楷体" panose="02010600040101010101" pitchFamily="2" charset="-122"/>
              </a:rPr>
              <a:t>产业总值达到</a:t>
            </a:r>
            <a:r>
              <a:rPr lang="en-US" altLang="zh-CN" dirty="0">
                <a:latin typeface="华文楷体" panose="02010600040101010101" pitchFamily="2" charset="-122"/>
                <a:ea typeface="华文楷体" panose="02010600040101010101" pitchFamily="2" charset="-122"/>
              </a:rPr>
              <a:t>1930</a:t>
            </a:r>
            <a:r>
              <a:rPr lang="zh-CN" altLang="zh-CN" dirty="0">
                <a:latin typeface="华文楷体" panose="02010600040101010101" pitchFamily="2" charset="-122"/>
                <a:ea typeface="华文楷体" panose="02010600040101010101" pitchFamily="2" charset="-122"/>
              </a:rPr>
              <a:t>多亿，比</a:t>
            </a:r>
            <a:r>
              <a:rPr lang="en-US" altLang="zh-CN" dirty="0">
                <a:latin typeface="华文楷体" panose="02010600040101010101" pitchFamily="2" charset="-122"/>
                <a:ea typeface="华文楷体" panose="02010600040101010101" pitchFamily="2" charset="-122"/>
              </a:rPr>
              <a:t>2011</a:t>
            </a:r>
            <a:r>
              <a:rPr lang="zh-CN" altLang="zh-CN" dirty="0">
                <a:latin typeface="华文楷体" panose="02010600040101010101" pitchFamily="2" charset="-122"/>
                <a:ea typeface="华文楷体" panose="02010600040101010101" pitchFamily="2" charset="-122"/>
              </a:rPr>
              <a:t>年整体增长</a:t>
            </a:r>
            <a:r>
              <a:rPr lang="en-US" altLang="zh-CN" dirty="0">
                <a:latin typeface="华文楷体" panose="02010600040101010101" pitchFamily="2" charset="-122"/>
                <a:ea typeface="华文楷体" panose="02010600040101010101" pitchFamily="2" charset="-122"/>
              </a:rPr>
              <a:t>40.47</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占全行业营业收入</a:t>
            </a:r>
            <a:r>
              <a:rPr lang="en-US" altLang="zh-CN" dirty="0">
                <a:latin typeface="华文楷体" panose="02010600040101010101" pitchFamily="2" charset="-122"/>
                <a:ea typeface="华文楷体" panose="02010600040101010101" pitchFamily="2" charset="-122"/>
              </a:rPr>
              <a:t>11.6%</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lnSpc>
                <a:spcPct val="150000"/>
              </a:lnSpc>
            </a:pPr>
            <a:r>
              <a:rPr lang="zh-CN" altLang="zh-CN" dirty="0">
                <a:latin typeface="华文楷体" panose="02010600040101010101" pitchFamily="2" charset="-122"/>
                <a:ea typeface="华文楷体" panose="02010600040101010101" pitchFamily="2" charset="-122"/>
              </a:rPr>
              <a:t>截至</a:t>
            </a:r>
            <a:r>
              <a:rPr lang="en-US" altLang="zh-CN" dirty="0">
                <a:latin typeface="华文楷体" panose="02010600040101010101" pitchFamily="2" charset="-122"/>
                <a:ea typeface="华文楷体" panose="02010600040101010101" pitchFamily="2" charset="-122"/>
              </a:rPr>
              <a:t>2013</a:t>
            </a:r>
            <a:r>
              <a:rPr lang="zh-CN" altLang="zh-CN" dirty="0">
                <a:latin typeface="华文楷体" panose="02010600040101010101" pitchFamily="2" charset="-122"/>
                <a:ea typeface="华文楷体" panose="02010600040101010101" pitchFamily="2" charset="-122"/>
              </a:rPr>
              <a:t>年</a:t>
            </a:r>
            <a:r>
              <a:rPr lang="en-US" altLang="zh-CN" dirty="0">
                <a:latin typeface="华文楷体" panose="02010600040101010101" pitchFamily="2" charset="-122"/>
                <a:ea typeface="华文楷体" panose="02010600040101010101" pitchFamily="2" charset="-122"/>
              </a:rPr>
              <a:t>6</a:t>
            </a:r>
            <a:r>
              <a:rPr lang="zh-CN" altLang="zh-CN" dirty="0">
                <a:latin typeface="华文楷体" panose="02010600040101010101" pitchFamily="2" charset="-122"/>
                <a:ea typeface="华文楷体" panose="02010600040101010101" pitchFamily="2" charset="-122"/>
              </a:rPr>
              <a:t>月底，中国网民</a:t>
            </a:r>
            <a:r>
              <a:rPr lang="en-US" altLang="zh-CN" dirty="0">
                <a:latin typeface="华文楷体" panose="02010600040101010101" pitchFamily="2" charset="-122"/>
                <a:ea typeface="华文楷体" panose="02010600040101010101" pitchFamily="2" charset="-122"/>
              </a:rPr>
              <a:t>5.91</a:t>
            </a:r>
            <a:r>
              <a:rPr lang="zh-CN" altLang="zh-CN" dirty="0">
                <a:latin typeface="华文楷体" panose="02010600040101010101" pitchFamily="2" charset="-122"/>
                <a:ea typeface="华文楷体" panose="02010600040101010101" pitchFamily="2" charset="-122"/>
              </a:rPr>
              <a:t>亿，手机网民</a:t>
            </a:r>
            <a:r>
              <a:rPr lang="en-US" altLang="zh-CN" dirty="0">
                <a:latin typeface="华文楷体" panose="02010600040101010101" pitchFamily="2" charset="-122"/>
                <a:ea typeface="华文楷体" panose="02010600040101010101" pitchFamily="2" charset="-122"/>
              </a:rPr>
              <a:t>4.64</a:t>
            </a:r>
            <a:r>
              <a:rPr lang="zh-CN" altLang="zh-CN" dirty="0">
                <a:latin typeface="华文楷体" panose="02010600040101010101" pitchFamily="2" charset="-122"/>
                <a:ea typeface="华文楷体" panose="02010600040101010101" pitchFamily="2" charset="-122"/>
              </a:rPr>
              <a:t>亿，占网民总数的</a:t>
            </a:r>
            <a:r>
              <a:rPr lang="en-US" altLang="zh-CN" dirty="0">
                <a:latin typeface="华文楷体" panose="02010600040101010101" pitchFamily="2" charset="-122"/>
                <a:ea typeface="华文楷体" panose="02010600040101010101" pitchFamily="2" charset="-122"/>
              </a:rPr>
              <a:t>78.5%</a:t>
            </a:r>
            <a:r>
              <a:rPr lang="zh-CN" altLang="zh-CN" dirty="0">
                <a:latin typeface="华文楷体" panose="02010600040101010101" pitchFamily="2" charset="-122"/>
                <a:ea typeface="华文楷体" panose="02010600040101010101" pitchFamily="2" charset="-122"/>
              </a:rPr>
              <a:t>，手机</a:t>
            </a:r>
            <a:r>
              <a:rPr lang="zh-CN" altLang="zh-CN" dirty="0" smtClean="0">
                <a:latin typeface="华文楷体" panose="02010600040101010101" pitchFamily="2" charset="-122"/>
                <a:ea typeface="华文楷体" panose="02010600040101010101" pitchFamily="2" charset="-122"/>
              </a:rPr>
              <a:t>已成为</a:t>
            </a:r>
            <a:r>
              <a:rPr lang="zh-CN" altLang="zh-CN" dirty="0">
                <a:latin typeface="华文楷体" panose="02010600040101010101" pitchFamily="2" charset="-122"/>
                <a:ea typeface="华文楷体" panose="02010600040101010101" pitchFamily="2" charset="-122"/>
              </a:rPr>
              <a:t>第一大上网终端</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lnSpc>
                <a:spcPct val="150000"/>
              </a:lnSpc>
            </a:pPr>
            <a:r>
              <a:rPr lang="en-US" altLang="zh-CN" dirty="0" smtClean="0">
                <a:latin typeface="华文楷体" panose="02010600040101010101" pitchFamily="2" charset="-122"/>
                <a:ea typeface="华文楷体" panose="02010600040101010101" pitchFamily="2" charset="-122"/>
              </a:rPr>
              <a:t>2012</a:t>
            </a:r>
            <a:r>
              <a:rPr lang="zh-CN" altLang="zh-CN" dirty="0">
                <a:latin typeface="华文楷体" panose="02010600040101010101" pitchFamily="2" charset="-122"/>
                <a:ea typeface="华文楷体" panose="02010600040101010101" pitchFamily="2" charset="-122"/>
              </a:rPr>
              <a:t>年我国手机出版收入</a:t>
            </a:r>
            <a:r>
              <a:rPr lang="en-US" altLang="zh-CN" dirty="0">
                <a:latin typeface="华文楷体" panose="02010600040101010101" pitchFamily="2" charset="-122"/>
                <a:ea typeface="华文楷体" panose="02010600040101010101" pitchFamily="2" charset="-122"/>
              </a:rPr>
              <a:t>486.5</a:t>
            </a:r>
            <a:r>
              <a:rPr lang="zh-CN" altLang="zh-CN" dirty="0">
                <a:latin typeface="华文楷体" panose="02010600040101010101" pitchFamily="2" charset="-122"/>
                <a:ea typeface="华文楷体" panose="02010600040101010101" pitchFamily="2" charset="-122"/>
              </a:rPr>
              <a:t>亿元，较</a:t>
            </a:r>
            <a:r>
              <a:rPr lang="en-US" altLang="zh-CN" dirty="0">
                <a:latin typeface="华文楷体" panose="02010600040101010101" pitchFamily="2" charset="-122"/>
                <a:ea typeface="华文楷体" panose="02010600040101010101" pitchFamily="2" charset="-122"/>
              </a:rPr>
              <a:t>2011</a:t>
            </a:r>
            <a:r>
              <a:rPr lang="zh-CN" altLang="zh-CN" dirty="0">
                <a:latin typeface="华文楷体" panose="02010600040101010101" pitchFamily="2" charset="-122"/>
                <a:ea typeface="华文楷体" panose="02010600040101010101" pitchFamily="2" charset="-122"/>
              </a:rPr>
              <a:t>年增长</a:t>
            </a:r>
            <a:r>
              <a:rPr lang="en-US" altLang="zh-CN" dirty="0">
                <a:latin typeface="华文楷体" panose="02010600040101010101" pitchFamily="2" charset="-122"/>
                <a:ea typeface="华文楷体" panose="02010600040101010101" pitchFamily="2" charset="-122"/>
              </a:rPr>
              <a:t>32.4%</a:t>
            </a:r>
            <a:r>
              <a:rPr lang="zh-CN" altLang="zh-CN" dirty="0">
                <a:latin typeface="华文楷体" panose="02010600040101010101" pitchFamily="2" charset="-122"/>
                <a:ea typeface="华文楷体" panose="02010600040101010101" pitchFamily="2" charset="-122"/>
              </a:rPr>
              <a:t>，占数字出版</a:t>
            </a:r>
            <a:r>
              <a:rPr lang="zh-CN" altLang="zh-CN" dirty="0" smtClean="0">
                <a:latin typeface="华文楷体" panose="02010600040101010101" pitchFamily="2" charset="-122"/>
                <a:ea typeface="华文楷体" panose="02010600040101010101" pitchFamily="2" charset="-122"/>
              </a:rPr>
              <a:t>产值</a:t>
            </a:r>
            <a:r>
              <a:rPr lang="en-US" altLang="zh-CN" dirty="0" smtClean="0">
                <a:latin typeface="华文楷体" panose="02010600040101010101" pitchFamily="2" charset="-122"/>
                <a:ea typeface="华文楷体" panose="02010600040101010101" pitchFamily="2" charset="-122"/>
              </a:rPr>
              <a:t>25%</a:t>
            </a:r>
            <a:r>
              <a:rPr lang="zh-CN" altLang="en-US" dirty="0" smtClean="0">
                <a:latin typeface="华文楷体" panose="02010600040101010101" pitchFamily="2" charset="-122"/>
                <a:ea typeface="华文楷体" panose="02010600040101010101" pitchFamily="2" charset="-122"/>
              </a:rPr>
              <a:t>以上</a:t>
            </a:r>
            <a:r>
              <a:rPr lang="zh-CN" altLang="zh-CN" dirty="0" smtClean="0">
                <a:latin typeface="华文楷体" panose="02010600040101010101" pitchFamily="2" charset="-122"/>
                <a:ea typeface="华文楷体" panose="02010600040101010101" pitchFamily="2" charset="-122"/>
              </a:rPr>
              <a:t>。</a:t>
            </a:r>
            <a:endParaRPr lang="zh-CN" altLang="zh-CN" dirty="0">
              <a:latin typeface="华文楷体" panose="02010600040101010101" pitchFamily="2" charset="-122"/>
              <a:ea typeface="华文楷体" panose="02010600040101010101" pitchFamily="2" charset="-122"/>
            </a:endParaRPr>
          </a:p>
          <a:p>
            <a:pPr lvl="1">
              <a:lnSpc>
                <a:spcPct val="150000"/>
              </a:lnSpc>
            </a:pPr>
            <a:endParaRPr lang="en-US" altLang="zh-CN" dirty="0">
              <a:latin typeface="华文楷体" panose="02010600040101010101" pitchFamily="2" charset="-122"/>
              <a:ea typeface="华文楷体" panose="02010600040101010101" pitchFamily="2" charset="-122"/>
            </a:endParaRPr>
          </a:p>
          <a:p>
            <a:pPr lvl="1">
              <a:lnSpc>
                <a:spcPct val="150000"/>
              </a:lnSpc>
            </a:pPr>
            <a:endParaRPr lang="en-US" altLang="zh-CN" dirty="0" smtClean="0">
              <a:latin typeface="华文楷体" panose="02010600040101010101" pitchFamily="2" charset="-122"/>
              <a:ea typeface="华文楷体" panose="02010600040101010101" pitchFamily="2" charset="-122"/>
            </a:endParaRPr>
          </a:p>
          <a:p>
            <a:pPr lvl="1">
              <a:lnSpc>
                <a:spcPct val="150000"/>
              </a:lnSpc>
            </a:pP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936498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15962"/>
          </a:xfrm>
        </p:spPr>
        <p:txBody>
          <a:bodyPr>
            <a:normAutofit fontScale="90000"/>
          </a:bodyPr>
          <a:lstStyle/>
          <a:p>
            <a:r>
              <a:rPr lang="zh-CN" altLang="en-US" b="1" dirty="0" smtClean="0">
                <a:solidFill>
                  <a:srgbClr val="C00000"/>
                </a:solidFill>
                <a:latin typeface="华文楷体" panose="02010600040101010101" pitchFamily="2" charset="-122"/>
                <a:ea typeface="华文楷体" panose="02010600040101010101" pitchFamily="2" charset="-122"/>
              </a:rPr>
              <a:t>３、</a:t>
            </a:r>
            <a:r>
              <a:rPr lang="zh-CN" altLang="zh-CN" b="1" dirty="0" smtClean="0">
                <a:solidFill>
                  <a:srgbClr val="C00000"/>
                </a:solidFill>
                <a:latin typeface="华文楷体" panose="02010600040101010101" pitchFamily="2" charset="-122"/>
                <a:ea typeface="华文楷体" panose="02010600040101010101" pitchFamily="2" charset="-122"/>
              </a:rPr>
              <a:t>国</a:t>
            </a:r>
            <a:r>
              <a:rPr lang="zh-CN" altLang="en-US" b="1" dirty="0" smtClean="0">
                <a:solidFill>
                  <a:srgbClr val="C00000"/>
                </a:solidFill>
                <a:latin typeface="华文楷体" panose="02010600040101010101" pitchFamily="2" charset="-122"/>
                <a:ea typeface="华文楷体" panose="02010600040101010101" pitchFamily="2" charset="-122"/>
              </a:rPr>
              <a:t>内</a:t>
            </a:r>
            <a:r>
              <a:rPr lang="zh-CN" altLang="zh-CN" b="1" dirty="0" smtClean="0">
                <a:solidFill>
                  <a:srgbClr val="C00000"/>
                </a:solidFill>
                <a:latin typeface="华文楷体" panose="02010600040101010101" pitchFamily="2" charset="-122"/>
                <a:ea typeface="华文楷体" panose="02010600040101010101" pitchFamily="2" charset="-122"/>
              </a:rPr>
              <a:t>外数字</a:t>
            </a:r>
            <a:r>
              <a:rPr lang="zh-CN" altLang="en-US" b="1" dirty="0" smtClean="0">
                <a:solidFill>
                  <a:srgbClr val="C00000"/>
                </a:solidFill>
                <a:latin typeface="华文楷体" panose="02010600040101010101" pitchFamily="2" charset="-122"/>
                <a:ea typeface="华文楷体" panose="02010600040101010101" pitchFamily="2" charset="-122"/>
              </a:rPr>
              <a:t>阅读</a:t>
            </a:r>
            <a:endParaRPr lang="zh-CN" altLang="en-US" dirty="0">
              <a:solidFill>
                <a:srgbClr val="C00000"/>
              </a:solidFill>
              <a:latin typeface="华文楷体" panose="02010600040101010101" pitchFamily="2" charset="-122"/>
              <a:ea typeface="华文楷体" panose="02010600040101010101" pitchFamily="2" charset="-122"/>
            </a:endParaRPr>
          </a:p>
        </p:txBody>
      </p:sp>
      <p:sp>
        <p:nvSpPr>
          <p:cNvPr id="3" name="内容占位符 2"/>
          <p:cNvSpPr>
            <a:spLocks noGrp="1"/>
          </p:cNvSpPr>
          <p:nvPr>
            <p:ph sz="quarter" idx="1"/>
          </p:nvPr>
        </p:nvSpPr>
        <p:spPr>
          <a:xfrm>
            <a:off x="859259" y="1219200"/>
            <a:ext cx="5998741" cy="4572000"/>
          </a:xfrm>
        </p:spPr>
        <p:txBody>
          <a:bodyPr/>
          <a:lstStyle/>
          <a:p>
            <a:r>
              <a:rPr lang="zh-CN" altLang="en-US" sz="2000" dirty="0">
                <a:solidFill>
                  <a:srgbClr val="C00000"/>
                </a:solidFill>
                <a:latin typeface="华文楷体" panose="02010600040101010101" pitchFamily="2" charset="-122"/>
                <a:ea typeface="华文楷体" panose="02010600040101010101" pitchFamily="2" charset="-122"/>
              </a:rPr>
              <a:t>调查显示</a:t>
            </a:r>
            <a:r>
              <a:rPr lang="en-US" altLang="zh-CN" sz="2000" dirty="0">
                <a:solidFill>
                  <a:srgbClr val="C00000"/>
                </a:solidFill>
                <a:latin typeface="华文楷体" panose="02010600040101010101" pitchFamily="2" charset="-122"/>
                <a:ea typeface="华文楷体" panose="02010600040101010101" pitchFamily="2" charset="-122"/>
              </a:rPr>
              <a:t>43%</a:t>
            </a:r>
            <a:r>
              <a:rPr lang="zh-CN" altLang="en-US" sz="2000" dirty="0">
                <a:solidFill>
                  <a:srgbClr val="C00000"/>
                </a:solidFill>
                <a:latin typeface="华文楷体" panose="02010600040101010101" pitchFamily="2" charset="-122"/>
                <a:ea typeface="华文楷体" panose="02010600040101010101" pitchFamily="2" charset="-122"/>
              </a:rPr>
              <a:t>美国人拥有平板电脑或电</a:t>
            </a:r>
            <a:r>
              <a:rPr lang="zh-CN" altLang="en-US" sz="2000" dirty="0" smtClean="0">
                <a:solidFill>
                  <a:srgbClr val="C00000"/>
                </a:solidFill>
                <a:latin typeface="华文楷体" panose="02010600040101010101" pitchFamily="2" charset="-122"/>
                <a:ea typeface="华文楷体" panose="02010600040101010101" pitchFamily="2" charset="-122"/>
              </a:rPr>
              <a:t>子书</a:t>
            </a:r>
            <a:endParaRPr lang="en-US" altLang="zh-CN" sz="2000" dirty="0" smtClean="0">
              <a:solidFill>
                <a:srgbClr val="C00000"/>
              </a:solidFill>
              <a:latin typeface="华文楷体" panose="02010600040101010101" pitchFamily="2" charset="-122"/>
              <a:ea typeface="华文楷体" panose="02010600040101010101" pitchFamily="2" charset="-122"/>
            </a:endParaRPr>
          </a:p>
          <a:p>
            <a:pPr marL="0" indent="0">
              <a:buNone/>
            </a:pP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5376118" cy="466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0" y="2057400"/>
            <a:ext cx="1905000" cy="341632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zh-CN" altLang="zh-CN" b="1" dirty="0" smtClean="0">
                <a:solidFill>
                  <a:srgbClr val="7030A0"/>
                </a:solidFill>
                <a:latin typeface="华文楷体" panose="02010600040101010101" pitchFamily="2" charset="-122"/>
                <a:ea typeface="华文楷体" panose="02010600040101010101" pitchFamily="2" charset="-122"/>
              </a:rPr>
              <a:t>拥有电子书阅读器的美国人</a:t>
            </a:r>
            <a:r>
              <a:rPr lang="zh-CN" altLang="en-US" b="1" dirty="0" smtClean="0">
                <a:solidFill>
                  <a:srgbClr val="7030A0"/>
                </a:solidFill>
                <a:latin typeface="华文楷体" panose="02010600040101010101" pitchFamily="2" charset="-122"/>
                <a:ea typeface="华文楷体" panose="02010600040101010101" pitchFamily="2" charset="-122"/>
              </a:rPr>
              <a:t>中：</a:t>
            </a:r>
            <a:endParaRPr lang="en-US" altLang="zh-CN" b="1" dirty="0" smtClean="0">
              <a:solidFill>
                <a:srgbClr val="7030A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zh-CN" b="1" dirty="0" smtClean="0">
                <a:solidFill>
                  <a:srgbClr val="7030A0"/>
                </a:solidFill>
                <a:latin typeface="华文楷体" panose="02010600040101010101" pitchFamily="2" charset="-122"/>
                <a:ea typeface="华文楷体" panose="02010600040101010101" pitchFamily="2" charset="-122"/>
              </a:rPr>
              <a:t>年龄</a:t>
            </a:r>
            <a:r>
              <a:rPr lang="zh-CN" altLang="zh-CN" b="1" dirty="0">
                <a:solidFill>
                  <a:srgbClr val="7030A0"/>
                </a:solidFill>
                <a:latin typeface="华文楷体" panose="02010600040101010101" pitchFamily="2" charset="-122"/>
                <a:ea typeface="华文楷体" panose="02010600040101010101" pitchFamily="2" charset="-122"/>
              </a:rPr>
              <a:t>在</a:t>
            </a:r>
            <a:r>
              <a:rPr lang="en-US" altLang="zh-CN" b="1" dirty="0">
                <a:solidFill>
                  <a:srgbClr val="7030A0"/>
                </a:solidFill>
                <a:latin typeface="华文楷体" panose="02010600040101010101" pitchFamily="2" charset="-122"/>
                <a:ea typeface="华文楷体" panose="02010600040101010101" pitchFamily="2" charset="-122"/>
              </a:rPr>
              <a:t>30</a:t>
            </a:r>
            <a:r>
              <a:rPr lang="zh-CN" altLang="zh-CN" b="1" dirty="0">
                <a:solidFill>
                  <a:srgbClr val="7030A0"/>
                </a:solidFill>
                <a:latin typeface="华文楷体" panose="02010600040101010101" pitchFamily="2" charset="-122"/>
                <a:ea typeface="华文楷体" panose="02010600040101010101" pitchFamily="2" charset="-122"/>
              </a:rPr>
              <a:t>岁到</a:t>
            </a:r>
            <a:r>
              <a:rPr lang="en-US" altLang="zh-CN" b="1" dirty="0">
                <a:solidFill>
                  <a:srgbClr val="7030A0"/>
                </a:solidFill>
                <a:latin typeface="华文楷体" panose="02010600040101010101" pitchFamily="2" charset="-122"/>
                <a:ea typeface="华文楷体" panose="02010600040101010101" pitchFamily="2" charset="-122"/>
              </a:rPr>
              <a:t>49</a:t>
            </a:r>
            <a:r>
              <a:rPr lang="zh-CN" altLang="zh-CN" b="1" dirty="0">
                <a:solidFill>
                  <a:srgbClr val="7030A0"/>
                </a:solidFill>
                <a:latin typeface="华文楷体" panose="02010600040101010101" pitchFamily="2" charset="-122"/>
                <a:ea typeface="华文楷体" panose="02010600040101010101" pitchFamily="2" charset="-122"/>
              </a:rPr>
              <a:t>岁</a:t>
            </a:r>
            <a:r>
              <a:rPr lang="zh-CN" altLang="zh-CN" b="1" dirty="0" smtClean="0">
                <a:solidFill>
                  <a:srgbClr val="7030A0"/>
                </a:solidFill>
                <a:latin typeface="华文楷体" panose="02010600040101010101" pitchFamily="2" charset="-122"/>
                <a:ea typeface="华文楷体" panose="02010600040101010101" pitchFamily="2" charset="-122"/>
              </a:rPr>
              <a:t>的比例最高</a:t>
            </a:r>
            <a:r>
              <a:rPr lang="zh-CN" altLang="en-US" b="1" dirty="0" smtClean="0">
                <a:solidFill>
                  <a:srgbClr val="7030A0"/>
                </a:solidFill>
                <a:latin typeface="华文楷体" panose="02010600040101010101" pitchFamily="2" charset="-122"/>
                <a:ea typeface="华文楷体" panose="02010600040101010101" pitchFamily="2" charset="-122"/>
              </a:rPr>
              <a:t>。</a:t>
            </a:r>
            <a:endParaRPr lang="en-US" altLang="zh-CN" b="1" dirty="0" smtClean="0">
              <a:solidFill>
                <a:srgbClr val="7030A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zh-CN" b="1" dirty="0" smtClean="0">
                <a:solidFill>
                  <a:srgbClr val="7030A0"/>
                </a:solidFill>
                <a:latin typeface="华文楷体" panose="02010600040101010101" pitchFamily="2" charset="-122"/>
                <a:ea typeface="华文楷体" panose="02010600040101010101" pitchFamily="2" charset="-122"/>
              </a:rPr>
              <a:t>其次</a:t>
            </a:r>
            <a:r>
              <a:rPr lang="zh-CN" altLang="zh-CN" b="1" dirty="0">
                <a:solidFill>
                  <a:srgbClr val="7030A0"/>
                </a:solidFill>
                <a:latin typeface="华文楷体" panose="02010600040101010101" pitchFamily="2" charset="-122"/>
                <a:ea typeface="华文楷体" panose="02010600040101010101" pitchFamily="2" charset="-122"/>
              </a:rPr>
              <a:t>是年龄在</a:t>
            </a:r>
            <a:r>
              <a:rPr lang="en-US" altLang="zh-CN" b="1" dirty="0">
                <a:solidFill>
                  <a:srgbClr val="7030A0"/>
                </a:solidFill>
                <a:latin typeface="华文楷体" panose="02010600040101010101" pitchFamily="2" charset="-122"/>
                <a:ea typeface="华文楷体" panose="02010600040101010101" pitchFamily="2" charset="-122"/>
              </a:rPr>
              <a:t>16</a:t>
            </a:r>
            <a:r>
              <a:rPr lang="zh-CN" altLang="zh-CN" b="1" dirty="0">
                <a:solidFill>
                  <a:srgbClr val="7030A0"/>
                </a:solidFill>
                <a:latin typeface="华文楷体" panose="02010600040101010101" pitchFamily="2" charset="-122"/>
                <a:ea typeface="华文楷体" panose="02010600040101010101" pitchFamily="2" charset="-122"/>
              </a:rPr>
              <a:t>岁到</a:t>
            </a:r>
            <a:r>
              <a:rPr lang="en-US" altLang="zh-CN" b="1" dirty="0">
                <a:solidFill>
                  <a:srgbClr val="7030A0"/>
                </a:solidFill>
                <a:latin typeface="华文楷体" panose="02010600040101010101" pitchFamily="2" charset="-122"/>
                <a:ea typeface="华文楷体" panose="02010600040101010101" pitchFamily="2" charset="-122"/>
              </a:rPr>
              <a:t>17</a:t>
            </a:r>
            <a:r>
              <a:rPr lang="zh-CN" altLang="zh-CN" b="1" dirty="0" smtClean="0">
                <a:solidFill>
                  <a:srgbClr val="7030A0"/>
                </a:solidFill>
                <a:latin typeface="华文楷体" panose="02010600040101010101" pitchFamily="2" charset="-122"/>
                <a:ea typeface="华文楷体" panose="02010600040101010101" pitchFamily="2" charset="-122"/>
              </a:rPr>
              <a:t>岁</a:t>
            </a:r>
            <a:r>
              <a:rPr lang="zh-CN" altLang="en-US" b="1" dirty="0" smtClean="0">
                <a:solidFill>
                  <a:srgbClr val="7030A0"/>
                </a:solidFill>
                <a:latin typeface="华文楷体" panose="02010600040101010101" pitchFamily="2" charset="-122"/>
                <a:ea typeface="华文楷体" panose="02010600040101010101" pitchFamily="2" charset="-122"/>
              </a:rPr>
              <a:t>。</a:t>
            </a:r>
            <a:endParaRPr lang="en-US" altLang="zh-CN" b="1" dirty="0" smtClean="0">
              <a:solidFill>
                <a:srgbClr val="7030A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zh-CN" b="1" dirty="0" smtClean="0">
                <a:solidFill>
                  <a:srgbClr val="7030A0"/>
                </a:solidFill>
                <a:latin typeface="华文楷体" panose="02010600040101010101" pitchFamily="2" charset="-122"/>
                <a:ea typeface="华文楷体" panose="02010600040101010101" pitchFamily="2" charset="-122"/>
              </a:rPr>
              <a:t>然后</a:t>
            </a:r>
            <a:r>
              <a:rPr lang="zh-CN" altLang="zh-CN" b="1" dirty="0">
                <a:solidFill>
                  <a:srgbClr val="7030A0"/>
                </a:solidFill>
                <a:latin typeface="华文楷体" panose="02010600040101010101" pitchFamily="2" charset="-122"/>
                <a:ea typeface="华文楷体" panose="02010600040101010101" pitchFamily="2" charset="-122"/>
              </a:rPr>
              <a:t>是年龄在</a:t>
            </a:r>
            <a:r>
              <a:rPr lang="en-US" altLang="zh-CN" b="1" dirty="0">
                <a:solidFill>
                  <a:srgbClr val="7030A0"/>
                </a:solidFill>
                <a:latin typeface="华文楷体" panose="02010600040101010101" pitchFamily="2" charset="-122"/>
                <a:ea typeface="华文楷体" panose="02010600040101010101" pitchFamily="2" charset="-122"/>
              </a:rPr>
              <a:t>18</a:t>
            </a:r>
            <a:r>
              <a:rPr lang="zh-CN" altLang="zh-CN" b="1" dirty="0">
                <a:solidFill>
                  <a:srgbClr val="7030A0"/>
                </a:solidFill>
                <a:latin typeface="华文楷体" panose="02010600040101010101" pitchFamily="2" charset="-122"/>
                <a:ea typeface="华文楷体" panose="02010600040101010101" pitchFamily="2" charset="-122"/>
              </a:rPr>
              <a:t>岁到</a:t>
            </a:r>
            <a:r>
              <a:rPr lang="en-US" altLang="zh-CN" b="1" dirty="0">
                <a:solidFill>
                  <a:srgbClr val="7030A0"/>
                </a:solidFill>
                <a:latin typeface="华文楷体" panose="02010600040101010101" pitchFamily="2" charset="-122"/>
                <a:ea typeface="华文楷体" panose="02010600040101010101" pitchFamily="2" charset="-122"/>
              </a:rPr>
              <a:t>29</a:t>
            </a:r>
            <a:r>
              <a:rPr lang="zh-CN" altLang="zh-CN" b="1" dirty="0" smtClean="0">
                <a:solidFill>
                  <a:srgbClr val="7030A0"/>
                </a:solidFill>
                <a:latin typeface="华文楷体" panose="02010600040101010101" pitchFamily="2" charset="-122"/>
                <a:ea typeface="华文楷体" panose="02010600040101010101" pitchFamily="2" charset="-122"/>
              </a:rPr>
              <a:t>岁</a:t>
            </a:r>
            <a:endParaRPr lang="en-US" altLang="zh-CN" b="1" dirty="0" smtClean="0">
              <a:solidFill>
                <a:srgbClr val="7030A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zh-CN" b="1" dirty="0" smtClean="0">
                <a:solidFill>
                  <a:srgbClr val="7030A0"/>
                </a:solidFill>
                <a:latin typeface="华文楷体" panose="02010600040101010101" pitchFamily="2" charset="-122"/>
                <a:ea typeface="华文楷体" panose="02010600040101010101" pitchFamily="2" charset="-122"/>
              </a:rPr>
              <a:t>。</a:t>
            </a:r>
            <a:endParaRPr lang="en-US" altLang="zh-CN" b="1" dirty="0" smtClean="0">
              <a:solidFill>
                <a:srgbClr val="7030A0"/>
              </a:solidFill>
              <a:latin typeface="华文楷体" panose="02010600040101010101" pitchFamily="2" charset="-122"/>
              <a:ea typeface="华文楷体" panose="02010600040101010101" pitchFamily="2" charset="-122"/>
            </a:endParaRPr>
          </a:p>
          <a:p>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95202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52800" y="304800"/>
            <a:ext cx="2895600" cy="944562"/>
          </a:xfrm>
          <a:ln>
            <a:solidFill>
              <a:schemeClr val="accent5">
                <a:lumMod val="20000"/>
                <a:lumOff val="80000"/>
              </a:schemeClr>
            </a:solidFill>
          </a:ln>
          <a:effectLst>
            <a:glow rad="228600">
              <a:schemeClr val="accent1">
                <a:satMod val="175000"/>
                <a:alpha val="40000"/>
              </a:schemeClr>
            </a:glow>
          </a:effectLst>
        </p:spPr>
        <p:txBody>
          <a:bodyPr>
            <a:normAutofit/>
          </a:bodyPr>
          <a:lstStyle/>
          <a:p>
            <a:pPr algn="ctr"/>
            <a:r>
              <a:rPr lang="zh-CN" altLang="en-US" b="1" dirty="0" smtClean="0">
                <a:solidFill>
                  <a:srgbClr val="FF0000"/>
                </a:solidFill>
              </a:rPr>
              <a:t>前言</a:t>
            </a:r>
            <a:endParaRPr lang="zh-CN" altLang="en-US" b="1" dirty="0">
              <a:solidFill>
                <a:srgbClr val="FF0000"/>
              </a:solidFill>
            </a:endParaRPr>
          </a:p>
        </p:txBody>
      </p:sp>
      <p:sp>
        <p:nvSpPr>
          <p:cNvPr id="3" name="内容占位符 2"/>
          <p:cNvSpPr>
            <a:spLocks noGrp="1"/>
          </p:cNvSpPr>
          <p:nvPr>
            <p:ph sz="quarter" idx="1"/>
          </p:nvPr>
        </p:nvSpPr>
        <p:spPr>
          <a:xfrm>
            <a:off x="914400" y="1828800"/>
            <a:ext cx="7772400" cy="4191000"/>
          </a:xfrm>
        </p:spPr>
        <p:txBody>
          <a:bodyPr/>
          <a:lstStyle/>
          <a:p>
            <a:r>
              <a:rPr lang="zh-CN" altLang="en-US" b="1" dirty="0" smtClean="0">
                <a:solidFill>
                  <a:srgbClr val="C00000"/>
                </a:solidFill>
                <a:latin typeface="华文楷体" panose="02010600040101010101" pitchFamily="2" charset="-122"/>
                <a:ea typeface="华文楷体" panose="02010600040101010101" pitchFamily="2" charset="-122"/>
              </a:rPr>
              <a:t>建设中小学数字图书馆意义</a:t>
            </a:r>
            <a:endParaRPr lang="en-US" altLang="zh-CN" b="1" dirty="0" smtClean="0">
              <a:solidFill>
                <a:srgbClr val="C00000"/>
              </a:solidFill>
              <a:latin typeface="华文楷体" panose="02010600040101010101" pitchFamily="2" charset="-122"/>
              <a:ea typeface="华文楷体" panose="02010600040101010101" pitchFamily="2" charset="-122"/>
            </a:endParaRPr>
          </a:p>
          <a:p>
            <a:pPr lvl="1"/>
            <a:r>
              <a:rPr lang="zh-CN" altLang="zh-CN" b="1" dirty="0" smtClean="0">
                <a:solidFill>
                  <a:srgbClr val="0070C0"/>
                </a:solidFill>
                <a:latin typeface="华文楷体" panose="02010600040101010101" pitchFamily="2" charset="-122"/>
                <a:ea typeface="华文楷体" panose="02010600040101010101" pitchFamily="2" charset="-122"/>
              </a:rPr>
              <a:t>数字</a:t>
            </a:r>
            <a:r>
              <a:rPr lang="zh-CN" altLang="zh-CN" b="1" dirty="0">
                <a:solidFill>
                  <a:srgbClr val="0070C0"/>
                </a:solidFill>
                <a:latin typeface="华文楷体" panose="02010600040101010101" pitchFamily="2" charset="-122"/>
                <a:ea typeface="华文楷体" panose="02010600040101010101" pitchFamily="2" charset="-122"/>
              </a:rPr>
              <a:t>图书馆有着信息储存空间小、不易损坏、信息查阅检索方便、远程迅速传递信息、同一信息可多人同时使用的</a:t>
            </a:r>
            <a:r>
              <a:rPr lang="zh-CN" altLang="zh-CN" b="1" dirty="0" smtClean="0">
                <a:solidFill>
                  <a:srgbClr val="0070C0"/>
                </a:solidFill>
                <a:latin typeface="华文楷体" panose="02010600040101010101" pitchFamily="2" charset="-122"/>
                <a:ea typeface="华文楷体" panose="02010600040101010101" pitchFamily="2" charset="-122"/>
              </a:rPr>
              <a:t>优点</a:t>
            </a:r>
            <a:r>
              <a:rPr lang="zh-CN" altLang="en-US" b="1" dirty="0" smtClean="0">
                <a:solidFill>
                  <a:srgbClr val="0070C0"/>
                </a:solidFill>
                <a:latin typeface="华文楷体" panose="02010600040101010101" pitchFamily="2" charset="-122"/>
                <a:ea typeface="华文楷体" panose="02010600040101010101" pitchFamily="2" charset="-122"/>
              </a:rPr>
              <a:t>。</a:t>
            </a:r>
            <a:endParaRPr lang="en-US" altLang="zh-CN" b="1" dirty="0" smtClean="0">
              <a:solidFill>
                <a:srgbClr val="0070C0"/>
              </a:solidFill>
              <a:latin typeface="华文楷体" panose="02010600040101010101" pitchFamily="2" charset="-122"/>
              <a:ea typeface="华文楷体" panose="02010600040101010101" pitchFamily="2" charset="-122"/>
            </a:endParaRPr>
          </a:p>
          <a:p>
            <a:pPr lvl="1"/>
            <a:r>
              <a:rPr lang="zh-CN" altLang="zh-CN" b="1" dirty="0" smtClean="0">
                <a:solidFill>
                  <a:srgbClr val="0070C0"/>
                </a:solidFill>
                <a:latin typeface="华文楷体" panose="02010600040101010101" pitchFamily="2" charset="-122"/>
                <a:ea typeface="华文楷体" panose="02010600040101010101" pitchFamily="2" charset="-122"/>
              </a:rPr>
              <a:t>作为</a:t>
            </a:r>
            <a:r>
              <a:rPr lang="en-US" altLang="zh-CN" b="1" dirty="0">
                <a:solidFill>
                  <a:srgbClr val="0070C0"/>
                </a:solidFill>
                <a:latin typeface="华文楷体" panose="02010600040101010101" pitchFamily="2" charset="-122"/>
                <a:ea typeface="华文楷体" panose="02010600040101010101" pitchFamily="2" charset="-122"/>
              </a:rPr>
              <a:t>21</a:t>
            </a:r>
            <a:r>
              <a:rPr lang="zh-CN" altLang="zh-CN" b="1" dirty="0">
                <a:solidFill>
                  <a:srgbClr val="0070C0"/>
                </a:solidFill>
                <a:latin typeface="华文楷体" panose="02010600040101010101" pitchFamily="2" charset="-122"/>
                <a:ea typeface="华文楷体" panose="02010600040101010101" pitchFamily="2" charset="-122"/>
              </a:rPr>
              <a:t>世纪最主要的信息利用方式</a:t>
            </a:r>
            <a:r>
              <a:rPr lang="en-US" altLang="zh-CN" b="1" dirty="0">
                <a:solidFill>
                  <a:srgbClr val="0070C0"/>
                </a:solidFill>
                <a:latin typeface="华文楷体" panose="02010600040101010101" pitchFamily="2" charset="-122"/>
                <a:ea typeface="华文楷体" panose="02010600040101010101" pitchFamily="2" charset="-122"/>
              </a:rPr>
              <a:t>, </a:t>
            </a:r>
            <a:r>
              <a:rPr lang="zh-CN" altLang="zh-CN" b="1" dirty="0">
                <a:solidFill>
                  <a:srgbClr val="0070C0"/>
                </a:solidFill>
                <a:latin typeface="华文楷体" panose="02010600040101010101" pitchFamily="2" charset="-122"/>
                <a:ea typeface="华文楷体" panose="02010600040101010101" pitchFamily="2" charset="-122"/>
              </a:rPr>
              <a:t>数字图书馆已成为国际高科技竞争中新的制高点，成为评价一个国家信息基础设施水平的重要标志</a:t>
            </a:r>
            <a:r>
              <a:rPr lang="zh-CN" altLang="zh-CN" b="1" dirty="0" smtClean="0">
                <a:solidFill>
                  <a:srgbClr val="0070C0"/>
                </a:solidFill>
                <a:latin typeface="华文楷体" panose="02010600040101010101" pitchFamily="2" charset="-122"/>
                <a:ea typeface="华文楷体" panose="02010600040101010101" pitchFamily="2" charset="-122"/>
              </a:rPr>
              <a:t>。</a:t>
            </a:r>
            <a:endParaRPr lang="en-US" altLang="zh-CN" b="1" dirty="0" smtClean="0">
              <a:solidFill>
                <a:srgbClr val="0070C0"/>
              </a:solidFill>
              <a:latin typeface="华文楷体" panose="02010600040101010101" pitchFamily="2" charset="-122"/>
              <a:ea typeface="华文楷体" panose="02010600040101010101" pitchFamily="2" charset="-122"/>
            </a:endParaRPr>
          </a:p>
          <a:p>
            <a:pPr lvl="1"/>
            <a:r>
              <a:rPr lang="zh-CN" altLang="zh-CN" b="1" dirty="0" smtClean="0">
                <a:solidFill>
                  <a:srgbClr val="0070C0"/>
                </a:solidFill>
                <a:latin typeface="华文楷体" panose="02010600040101010101" pitchFamily="2" charset="-122"/>
                <a:ea typeface="华文楷体" panose="02010600040101010101" pitchFamily="2" charset="-122"/>
              </a:rPr>
              <a:t>目前</a:t>
            </a:r>
            <a:r>
              <a:rPr lang="zh-CN" altLang="zh-CN" b="1" dirty="0">
                <a:solidFill>
                  <a:srgbClr val="0070C0"/>
                </a:solidFill>
                <a:latin typeface="华文楷体" panose="02010600040101010101" pitchFamily="2" charset="-122"/>
                <a:ea typeface="华文楷体" panose="02010600040101010101" pitchFamily="2" charset="-122"/>
              </a:rPr>
              <a:t>，全国公共图书馆、高等院校</a:t>
            </a:r>
            <a:r>
              <a:rPr lang="zh-CN" altLang="zh-CN" b="1" dirty="0" smtClean="0">
                <a:solidFill>
                  <a:srgbClr val="0070C0"/>
                </a:solidFill>
                <a:latin typeface="华文楷体" panose="02010600040101010101" pitchFamily="2" charset="-122"/>
                <a:ea typeface="华文楷体" panose="02010600040101010101" pitchFamily="2" charset="-122"/>
              </a:rPr>
              <a:t>、中小学校</a:t>
            </a:r>
            <a:r>
              <a:rPr lang="zh-CN" altLang="zh-CN" b="1" dirty="0">
                <a:solidFill>
                  <a:srgbClr val="0070C0"/>
                </a:solidFill>
                <a:latin typeface="华文楷体" panose="02010600040101010101" pitchFamily="2" charset="-122"/>
                <a:ea typeface="华文楷体" panose="02010600040101010101" pitchFamily="2" charset="-122"/>
              </a:rPr>
              <a:t>、政府机关和企事业单位都在逐步建设数字图书馆。</a:t>
            </a:r>
          </a:p>
          <a:p>
            <a:endParaRPr lang="zh-CN" altLang="en-US" b="1" dirty="0">
              <a:solidFill>
                <a:srgbClr val="0070C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603771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04800"/>
            <a:ext cx="7772400" cy="715962"/>
          </a:xfrm>
          <a:ln>
            <a:solidFill>
              <a:schemeClr val="accent3"/>
            </a:solidFill>
          </a:ln>
          <a:effectLst>
            <a:glow rad="228600">
              <a:schemeClr val="accent3">
                <a:satMod val="175000"/>
                <a:alpha val="40000"/>
              </a:schemeClr>
            </a:glow>
          </a:effectLst>
        </p:spPr>
        <p:txBody>
          <a:bodyPr>
            <a:normAutofit fontScale="90000"/>
          </a:bodyPr>
          <a:lstStyle/>
          <a:p>
            <a:r>
              <a:rPr lang="zh-CN" altLang="en-US" b="1" dirty="0" smtClean="0">
                <a:solidFill>
                  <a:srgbClr val="C00000"/>
                </a:solidFill>
                <a:latin typeface="华文楷体" panose="02010600040101010101" pitchFamily="2" charset="-122"/>
                <a:ea typeface="华文楷体" panose="02010600040101010101" pitchFamily="2" charset="-122"/>
              </a:rPr>
              <a:t>３、</a:t>
            </a:r>
            <a:r>
              <a:rPr lang="zh-CN" altLang="zh-CN" b="1" dirty="0" smtClean="0">
                <a:solidFill>
                  <a:srgbClr val="C00000"/>
                </a:solidFill>
                <a:latin typeface="华文楷体" panose="02010600040101010101" pitchFamily="2" charset="-122"/>
                <a:ea typeface="华文楷体" panose="02010600040101010101" pitchFamily="2" charset="-122"/>
              </a:rPr>
              <a:t>国</a:t>
            </a:r>
            <a:r>
              <a:rPr lang="zh-CN" altLang="en-US" b="1" dirty="0" smtClean="0">
                <a:solidFill>
                  <a:srgbClr val="C00000"/>
                </a:solidFill>
                <a:latin typeface="华文楷体" panose="02010600040101010101" pitchFamily="2" charset="-122"/>
                <a:ea typeface="华文楷体" panose="02010600040101010101" pitchFamily="2" charset="-122"/>
              </a:rPr>
              <a:t>内</a:t>
            </a:r>
            <a:r>
              <a:rPr lang="zh-CN" altLang="zh-CN" b="1" dirty="0" smtClean="0">
                <a:solidFill>
                  <a:srgbClr val="C00000"/>
                </a:solidFill>
                <a:latin typeface="华文楷体" panose="02010600040101010101" pitchFamily="2" charset="-122"/>
                <a:ea typeface="华文楷体" panose="02010600040101010101" pitchFamily="2" charset="-122"/>
              </a:rPr>
              <a:t>外数字</a:t>
            </a:r>
            <a:r>
              <a:rPr lang="zh-CN" altLang="en-US" b="1" dirty="0" smtClean="0">
                <a:solidFill>
                  <a:srgbClr val="C00000"/>
                </a:solidFill>
                <a:latin typeface="华文楷体" panose="02010600040101010101" pitchFamily="2" charset="-122"/>
                <a:ea typeface="华文楷体" panose="02010600040101010101" pitchFamily="2" charset="-122"/>
              </a:rPr>
              <a:t>阅读</a:t>
            </a:r>
            <a:endParaRPr lang="zh-CN" altLang="en-US" dirty="0"/>
          </a:p>
        </p:txBody>
      </p:sp>
      <p:sp>
        <p:nvSpPr>
          <p:cNvPr id="3" name="内容占位符 2"/>
          <p:cNvSpPr>
            <a:spLocks noGrp="1"/>
          </p:cNvSpPr>
          <p:nvPr>
            <p:ph sz="quarter" idx="1"/>
          </p:nvPr>
        </p:nvSpPr>
        <p:spPr>
          <a:xfrm>
            <a:off x="914400" y="1447800"/>
            <a:ext cx="7620000" cy="4572000"/>
          </a:xfrm>
        </p:spPr>
        <p:txBody>
          <a:bodyPr>
            <a:normAutofit/>
          </a:bodyPr>
          <a:lstStyle/>
          <a:p>
            <a:r>
              <a:rPr lang="zh-CN" altLang="en-US" b="1" dirty="0">
                <a:solidFill>
                  <a:srgbClr val="0070C0"/>
                </a:solidFill>
                <a:latin typeface="华文楷体" panose="02010600040101010101" pitchFamily="2" charset="-122"/>
                <a:ea typeface="华文楷体" panose="02010600040101010101" pitchFamily="2" charset="-122"/>
              </a:rPr>
              <a:t>美国数字出版连续十年利润</a:t>
            </a:r>
            <a:r>
              <a:rPr lang="zh-CN" altLang="en-US" b="1" dirty="0" smtClean="0">
                <a:solidFill>
                  <a:srgbClr val="0070C0"/>
                </a:solidFill>
                <a:latin typeface="华文楷体" panose="02010600040101010101" pitchFamily="2" charset="-122"/>
                <a:ea typeface="华文楷体" panose="02010600040101010101" pitchFamily="2" charset="-122"/>
              </a:rPr>
              <a:t>增长</a:t>
            </a:r>
            <a:endParaRPr lang="en-US" altLang="zh-CN" b="1" dirty="0" smtClean="0">
              <a:solidFill>
                <a:srgbClr val="0070C0"/>
              </a:solidFill>
              <a:latin typeface="华文楷体" panose="02010600040101010101" pitchFamily="2" charset="-122"/>
              <a:ea typeface="华文楷体" panose="02010600040101010101" pitchFamily="2" charset="-122"/>
            </a:endParaRPr>
          </a:p>
          <a:p>
            <a:pPr lvl="1"/>
            <a:r>
              <a:rPr lang="en-US" altLang="zh-CN" dirty="0" smtClean="0">
                <a:latin typeface="华文楷体" panose="02010600040101010101" pitchFamily="2" charset="-122"/>
                <a:ea typeface="华文楷体" panose="02010600040101010101" pitchFamily="2" charset="-122"/>
              </a:rPr>
              <a:t>2011</a:t>
            </a:r>
            <a:r>
              <a:rPr lang="zh-CN" altLang="zh-CN" dirty="0">
                <a:latin typeface="华文楷体" panose="02010600040101010101" pitchFamily="2" charset="-122"/>
                <a:ea typeface="华文楷体" panose="02010600040101010101" pitchFamily="2" charset="-122"/>
              </a:rPr>
              <a:t>美国电子书销售净利润占据出版业总的净利润的</a:t>
            </a:r>
            <a:r>
              <a:rPr lang="zh-CN" altLang="zh-CN" dirty="0" smtClean="0">
                <a:latin typeface="华文楷体" panose="02010600040101010101" pitchFamily="2" charset="-122"/>
                <a:ea typeface="华文楷体" panose="02010600040101010101" pitchFamily="2" charset="-122"/>
              </a:rPr>
              <a:t>年</a:t>
            </a:r>
            <a:r>
              <a:rPr lang="zh-CN" altLang="zh-CN" dirty="0">
                <a:latin typeface="华文楷体" panose="02010600040101010101" pitchFamily="2" charset="-122"/>
                <a:ea typeface="华文楷体" panose="02010600040101010101" pitchFamily="2" charset="-122"/>
              </a:rPr>
              <a:t>为</a:t>
            </a:r>
            <a:r>
              <a:rPr lang="en-US" altLang="zh-CN" dirty="0">
                <a:latin typeface="华文楷体" panose="02010600040101010101" pitchFamily="2" charset="-122"/>
                <a:ea typeface="华文楷体" panose="02010600040101010101" pitchFamily="2" charset="-122"/>
              </a:rPr>
              <a:t> 16.98</a:t>
            </a:r>
            <a:r>
              <a:rPr lang="en-US" altLang="zh-CN" dirty="0" smtClean="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a:t>
            </a:r>
            <a:r>
              <a:rPr lang="en-US" altLang="zh-CN" dirty="0" smtClean="0">
                <a:latin typeface="华文楷体" panose="02010600040101010101" pitchFamily="2" charset="-122"/>
                <a:ea typeface="华文楷体" panose="02010600040101010101" pitchFamily="2" charset="-122"/>
              </a:rPr>
              <a:t>2012 </a:t>
            </a:r>
            <a:r>
              <a:rPr lang="zh-CN" altLang="zh-CN" dirty="0" smtClean="0">
                <a:latin typeface="华文楷体" panose="02010600040101010101" pitchFamily="2" charset="-122"/>
                <a:ea typeface="华文楷体" panose="02010600040101010101" pitchFamily="2" charset="-122"/>
              </a:rPr>
              <a:t>年</a:t>
            </a:r>
            <a:r>
              <a:rPr lang="zh-CN" altLang="en-US" dirty="0" smtClean="0">
                <a:latin typeface="华文楷体" panose="02010600040101010101" pitchFamily="2" charset="-122"/>
                <a:ea typeface="华文楷体" panose="02010600040101010101" pitchFamily="2" charset="-122"/>
              </a:rPr>
              <a:t>为</a:t>
            </a:r>
            <a:r>
              <a:rPr lang="en-US" altLang="zh-CN" dirty="0" smtClean="0">
                <a:latin typeface="华文楷体" panose="02010600040101010101" pitchFamily="2" charset="-122"/>
                <a:ea typeface="华文楷体" panose="02010600040101010101" pitchFamily="2" charset="-122"/>
              </a:rPr>
              <a:t> </a:t>
            </a:r>
            <a:r>
              <a:rPr lang="en-US" altLang="zh-CN" dirty="0">
                <a:latin typeface="华文楷体" panose="02010600040101010101" pitchFamily="2" charset="-122"/>
                <a:ea typeface="华文楷体" panose="02010600040101010101" pitchFamily="2" charset="-122"/>
              </a:rPr>
              <a:t>22.5%</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en-US" altLang="zh-CN" dirty="0" smtClean="0">
                <a:latin typeface="华文楷体" panose="02010600040101010101" pitchFamily="2" charset="-122"/>
                <a:ea typeface="华文楷体" panose="02010600040101010101" pitchFamily="2" charset="-122"/>
              </a:rPr>
              <a:t>2012 </a:t>
            </a:r>
            <a:r>
              <a:rPr lang="zh-CN" altLang="zh-CN" dirty="0">
                <a:latin typeface="华文楷体" panose="02010600040101010101" pitchFamily="2" charset="-122"/>
                <a:ea typeface="华文楷体" panose="02010600040101010101" pitchFamily="2" charset="-122"/>
              </a:rPr>
              <a:t>年美国出版界总的净利润为</a:t>
            </a:r>
            <a:r>
              <a:rPr lang="en-US" altLang="zh-CN" dirty="0">
                <a:latin typeface="华文楷体" panose="02010600040101010101" pitchFamily="2" charset="-122"/>
                <a:ea typeface="华文楷体" panose="02010600040101010101" pitchFamily="2" charset="-122"/>
              </a:rPr>
              <a:t> 71 </a:t>
            </a:r>
            <a:r>
              <a:rPr lang="zh-CN" altLang="zh-CN" dirty="0">
                <a:latin typeface="华文楷体" panose="02010600040101010101" pitchFamily="2" charset="-122"/>
                <a:ea typeface="华文楷体" panose="02010600040101010101" pitchFamily="2" charset="-122"/>
              </a:rPr>
              <a:t>亿美元，比</a:t>
            </a:r>
            <a:r>
              <a:rPr lang="en-US" altLang="zh-CN" dirty="0">
                <a:latin typeface="华文楷体" panose="02010600040101010101" pitchFamily="2" charset="-122"/>
                <a:ea typeface="华文楷体" panose="02010600040101010101" pitchFamily="2" charset="-122"/>
              </a:rPr>
              <a:t> 2011 </a:t>
            </a:r>
            <a:r>
              <a:rPr lang="zh-CN" altLang="zh-CN" dirty="0">
                <a:latin typeface="华文楷体" panose="02010600040101010101" pitchFamily="2" charset="-122"/>
                <a:ea typeface="华文楷体" panose="02010600040101010101" pitchFamily="2" charset="-122"/>
              </a:rPr>
              <a:t>年增加</a:t>
            </a:r>
            <a:r>
              <a:rPr lang="en-US" altLang="zh-CN" dirty="0">
                <a:latin typeface="华文楷体" panose="02010600040101010101" pitchFamily="2" charset="-122"/>
                <a:ea typeface="华文楷体" panose="02010600040101010101" pitchFamily="2" charset="-122"/>
              </a:rPr>
              <a:t> 6.2%</a:t>
            </a:r>
            <a:r>
              <a:rPr lang="zh-CN" altLang="zh-CN" dirty="0">
                <a:latin typeface="华文楷体" panose="02010600040101010101" pitchFamily="2" charset="-122"/>
                <a:ea typeface="华文楷体" panose="02010600040101010101" pitchFamily="2" charset="-122"/>
              </a:rPr>
              <a:t>。</a:t>
            </a:r>
          </a:p>
          <a:p>
            <a:pPr lvl="1"/>
            <a:r>
              <a:rPr lang="zh-CN" altLang="zh-CN" dirty="0" smtClean="0">
                <a:latin typeface="华文楷体" panose="02010600040101010101" pitchFamily="2" charset="-122"/>
                <a:ea typeface="华文楷体" panose="02010600040101010101" pitchFamily="2" charset="-122"/>
              </a:rPr>
              <a:t>十年前</a:t>
            </a:r>
            <a:r>
              <a:rPr lang="zh-CN" altLang="zh-CN" dirty="0">
                <a:latin typeface="华文楷体" panose="02010600040101010101" pitchFamily="2" charset="-122"/>
                <a:ea typeface="华文楷体" panose="02010600040101010101" pitchFamily="2" charset="-122"/>
              </a:rPr>
              <a:t>，这个比例仅仅是</a:t>
            </a:r>
            <a:r>
              <a:rPr lang="en-US" altLang="zh-CN" dirty="0">
                <a:latin typeface="华文楷体" panose="02010600040101010101" pitchFamily="2" charset="-122"/>
                <a:ea typeface="华文楷体" panose="02010600040101010101" pitchFamily="2" charset="-122"/>
              </a:rPr>
              <a:t> 0.05%</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smtClean="0">
                <a:latin typeface="华文楷体" panose="02010600040101010101" pitchFamily="2" charset="-122"/>
                <a:ea typeface="华文楷体" panose="02010600040101010101" pitchFamily="2" charset="-122"/>
              </a:rPr>
              <a:t>数字</a:t>
            </a:r>
            <a:r>
              <a:rPr lang="zh-CN" altLang="zh-CN" dirty="0">
                <a:latin typeface="华文楷体" panose="02010600040101010101" pitchFamily="2" charset="-122"/>
                <a:ea typeface="华文楷体" panose="02010600040101010101" pitchFamily="2" charset="-122"/>
              </a:rPr>
              <a:t>阅读利润增长最快的领域包括面向成年人的小说作品和非小说文学以及宗教书籍</a:t>
            </a:r>
            <a:r>
              <a:rPr lang="zh-CN" altLang="zh-CN" dirty="0" smtClean="0">
                <a:latin typeface="华文楷体" panose="02010600040101010101" pitchFamily="2" charset="-122"/>
                <a:ea typeface="华文楷体" panose="02010600040101010101" pitchFamily="2" charset="-122"/>
              </a:rPr>
              <a:t>。</a:t>
            </a:r>
            <a:endParaRPr lang="zh-CN" altLang="zh-CN"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751590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304800"/>
            <a:ext cx="7772400" cy="884238"/>
          </a:xfrm>
          <a:ln>
            <a:solidFill>
              <a:schemeClr val="accent4"/>
            </a:solidFill>
          </a:ln>
          <a:effectLst>
            <a:glow rad="101600">
              <a:schemeClr val="accent2">
                <a:satMod val="175000"/>
                <a:alpha val="40000"/>
              </a:schemeClr>
            </a:glow>
          </a:effectLst>
        </p:spPr>
        <p:txBody>
          <a:bodyPr/>
          <a:lstStyle/>
          <a:p>
            <a:r>
              <a:rPr lang="zh-CN" altLang="en-US" b="1" dirty="0" smtClean="0">
                <a:solidFill>
                  <a:srgbClr val="C00000"/>
                </a:solidFill>
                <a:latin typeface="华文楷体" panose="02010600040101010101" pitchFamily="2" charset="-122"/>
                <a:ea typeface="华文楷体" panose="02010600040101010101" pitchFamily="2" charset="-122"/>
              </a:rPr>
              <a:t>３、</a:t>
            </a:r>
            <a:r>
              <a:rPr lang="zh-CN" altLang="zh-CN" b="1" dirty="0" smtClean="0">
                <a:solidFill>
                  <a:srgbClr val="C00000"/>
                </a:solidFill>
                <a:latin typeface="华文楷体" panose="02010600040101010101" pitchFamily="2" charset="-122"/>
                <a:ea typeface="华文楷体" panose="02010600040101010101" pitchFamily="2" charset="-122"/>
              </a:rPr>
              <a:t>国</a:t>
            </a:r>
            <a:r>
              <a:rPr lang="zh-CN" altLang="en-US" b="1" dirty="0" smtClean="0">
                <a:solidFill>
                  <a:srgbClr val="C00000"/>
                </a:solidFill>
                <a:latin typeface="华文楷体" panose="02010600040101010101" pitchFamily="2" charset="-122"/>
                <a:ea typeface="华文楷体" panose="02010600040101010101" pitchFamily="2" charset="-122"/>
              </a:rPr>
              <a:t>内</a:t>
            </a:r>
            <a:r>
              <a:rPr lang="zh-CN" altLang="zh-CN" b="1" dirty="0" smtClean="0">
                <a:solidFill>
                  <a:srgbClr val="C00000"/>
                </a:solidFill>
                <a:latin typeface="华文楷体" panose="02010600040101010101" pitchFamily="2" charset="-122"/>
                <a:ea typeface="华文楷体" panose="02010600040101010101" pitchFamily="2" charset="-122"/>
              </a:rPr>
              <a:t>外</a:t>
            </a:r>
            <a:r>
              <a:rPr lang="zh-CN" altLang="zh-CN" b="1" dirty="0">
                <a:solidFill>
                  <a:srgbClr val="C00000"/>
                </a:solidFill>
                <a:latin typeface="华文楷体" panose="02010600040101010101" pitchFamily="2" charset="-122"/>
                <a:ea typeface="华文楷体" panose="02010600040101010101" pitchFamily="2" charset="-122"/>
              </a:rPr>
              <a:t>数字</a:t>
            </a:r>
            <a:r>
              <a:rPr lang="zh-CN" altLang="en-US" b="1" dirty="0">
                <a:solidFill>
                  <a:srgbClr val="C00000"/>
                </a:solidFill>
                <a:latin typeface="华文楷体" panose="02010600040101010101" pitchFamily="2" charset="-122"/>
                <a:ea typeface="华文楷体" panose="02010600040101010101" pitchFamily="2" charset="-122"/>
              </a:rPr>
              <a:t>阅读</a:t>
            </a:r>
            <a:endParaRPr lang="zh-CN" altLang="en-US" dirty="0"/>
          </a:p>
        </p:txBody>
      </p:sp>
      <p:sp>
        <p:nvSpPr>
          <p:cNvPr id="3" name="内容占位符 2"/>
          <p:cNvSpPr>
            <a:spLocks noGrp="1"/>
          </p:cNvSpPr>
          <p:nvPr>
            <p:ph sz="quarter" idx="1"/>
          </p:nvPr>
        </p:nvSpPr>
        <p:spPr/>
        <p:txBody>
          <a:bodyPr>
            <a:normAutofit fontScale="92500"/>
          </a:bodyPr>
          <a:lstStyle/>
          <a:p>
            <a:pPr>
              <a:lnSpc>
                <a:spcPct val="150000"/>
              </a:lnSpc>
            </a:pPr>
            <a:r>
              <a:rPr lang="zh-CN" altLang="en-US" dirty="0">
                <a:solidFill>
                  <a:srgbClr val="C00000"/>
                </a:solidFill>
                <a:latin typeface="华文楷体" panose="02010600040101010101" pitchFamily="2" charset="-122"/>
                <a:ea typeface="华文楷体" panose="02010600040101010101" pitchFamily="2" charset="-122"/>
              </a:rPr>
              <a:t>教科文组织将免费提供数字出版物</a:t>
            </a:r>
          </a:p>
          <a:p>
            <a:pPr lvl="1">
              <a:lnSpc>
                <a:spcPct val="150000"/>
              </a:lnSpc>
            </a:pPr>
            <a:r>
              <a:rPr lang="zh-CN" altLang="en-US" dirty="0">
                <a:latin typeface="华文楷体" panose="02010600040101010101" pitchFamily="2" charset="-122"/>
                <a:ea typeface="华文楷体" panose="02010600040101010101" pitchFamily="2" charset="-122"/>
              </a:rPr>
              <a:t>联合国教科文组织将向全世界数百万公众免费提供附带开放许可的数字出版物</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lnSpc>
                <a:spcPct val="150000"/>
              </a:lnSpc>
            </a:pPr>
            <a:r>
              <a:rPr lang="zh-CN" altLang="en-US" dirty="0" smtClean="0">
                <a:latin typeface="华文楷体" panose="02010600040101010101" pitchFamily="2" charset="-122"/>
                <a:ea typeface="华文楷体" panose="02010600040101010101" pitchFamily="2" charset="-122"/>
              </a:rPr>
              <a:t>按照</a:t>
            </a:r>
            <a:r>
              <a:rPr lang="zh-CN" altLang="en-US" dirty="0">
                <a:latin typeface="华文楷体" panose="02010600040101010101" pitchFamily="2" charset="-122"/>
                <a:ea typeface="华文楷体" panose="02010600040101010101" pitchFamily="2" charset="-122"/>
              </a:rPr>
              <a:t>教科文组织执行局会议作出的相关决议，教科文组织成为联合国机构中首家通过出版物开放式获取政策的机构</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lnSpc>
                <a:spcPct val="150000"/>
              </a:lnSpc>
            </a:pPr>
            <a:r>
              <a:rPr lang="zh-CN" altLang="en-US" dirty="0" smtClean="0">
                <a:latin typeface="华文楷体" panose="02010600040101010101" pitchFamily="2" charset="-122"/>
                <a:ea typeface="华文楷体" panose="02010600040101010101" pitchFamily="2" charset="-122"/>
              </a:rPr>
              <a:t>新</a:t>
            </a:r>
            <a:r>
              <a:rPr lang="zh-CN" altLang="en-US" dirty="0">
                <a:latin typeface="华文楷体" panose="02010600040101010101" pitchFamily="2" charset="-122"/>
                <a:ea typeface="华文楷体" panose="02010600040101010101" pitchFamily="2" charset="-122"/>
              </a:rPr>
              <a:t>的政策意味着任何人都将可以下载、翻译、改编、分发并重新共享教科文组织出版物及数据，并无需为此缴纳费用</a:t>
            </a:r>
            <a:r>
              <a:rPr lang="zh-CN" altLang="en-US" dirty="0" smtClean="0">
                <a:latin typeface="华文楷体" panose="02010600040101010101" pitchFamily="2" charset="-122"/>
                <a:ea typeface="华文楷体" panose="02010600040101010101" pitchFamily="2" charset="-122"/>
              </a:rPr>
              <a:t>。</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24403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81000"/>
            <a:ext cx="7772400" cy="944562"/>
          </a:xfrm>
          <a:ln>
            <a:solidFill>
              <a:schemeClr val="accent2"/>
            </a:solidFill>
          </a:ln>
          <a:effectLst>
            <a:glow rad="101600">
              <a:schemeClr val="accent1">
                <a:satMod val="175000"/>
                <a:alpha val="40000"/>
              </a:schemeClr>
            </a:glow>
          </a:effectLst>
        </p:spPr>
        <p:txBody>
          <a:bodyPr>
            <a:normAutofit/>
          </a:bodyPr>
          <a:lstStyle/>
          <a:p>
            <a:r>
              <a:rPr lang="zh-CN" altLang="en-US" b="1" dirty="0" smtClean="0">
                <a:solidFill>
                  <a:schemeClr val="accent2"/>
                </a:solidFill>
                <a:latin typeface="华文楷体" panose="02010600040101010101" pitchFamily="2" charset="-122"/>
                <a:ea typeface="华文楷体" panose="02010600040101010101" pitchFamily="2" charset="-122"/>
              </a:rPr>
              <a:t>３、</a:t>
            </a:r>
            <a:r>
              <a:rPr lang="zh-CN" altLang="zh-CN" b="1" dirty="0" smtClean="0">
                <a:solidFill>
                  <a:schemeClr val="accent2"/>
                </a:solidFill>
                <a:latin typeface="华文楷体" panose="02010600040101010101" pitchFamily="2" charset="-122"/>
                <a:ea typeface="华文楷体" panose="02010600040101010101" pitchFamily="2" charset="-122"/>
              </a:rPr>
              <a:t>国内</a:t>
            </a:r>
            <a:r>
              <a:rPr lang="zh-CN" altLang="en-US" b="1" dirty="0" smtClean="0">
                <a:solidFill>
                  <a:schemeClr val="accent2"/>
                </a:solidFill>
                <a:latin typeface="华文楷体" panose="02010600040101010101" pitchFamily="2" charset="-122"/>
                <a:ea typeface="华文楷体" panose="02010600040101010101" pitchFamily="2" charset="-122"/>
              </a:rPr>
              <a:t>外</a:t>
            </a:r>
            <a:r>
              <a:rPr lang="zh-CN" altLang="zh-CN" b="1" dirty="0" smtClean="0">
                <a:solidFill>
                  <a:schemeClr val="accent2"/>
                </a:solidFill>
                <a:latin typeface="华文楷体" panose="02010600040101010101" pitchFamily="2" charset="-122"/>
                <a:ea typeface="华文楷体" panose="02010600040101010101" pitchFamily="2" charset="-122"/>
              </a:rPr>
              <a:t>数字</a:t>
            </a:r>
            <a:r>
              <a:rPr lang="zh-CN" altLang="en-US" b="1" dirty="0" smtClean="0">
                <a:solidFill>
                  <a:schemeClr val="accent2"/>
                </a:solidFill>
                <a:latin typeface="华文楷体" panose="02010600040101010101" pitchFamily="2" charset="-122"/>
                <a:ea typeface="华文楷体" panose="02010600040101010101" pitchFamily="2" charset="-122"/>
              </a:rPr>
              <a:t>阅读</a:t>
            </a:r>
            <a:endParaRPr lang="zh-CN" altLang="en-US" dirty="0">
              <a:solidFill>
                <a:schemeClr val="accent2"/>
              </a:solidFill>
              <a:latin typeface="华文楷体" panose="02010600040101010101" pitchFamily="2" charset="-122"/>
              <a:ea typeface="华文楷体" panose="02010600040101010101" pitchFamily="2" charset="-122"/>
            </a:endParaRPr>
          </a:p>
        </p:txBody>
      </p:sp>
      <p:sp>
        <p:nvSpPr>
          <p:cNvPr id="3" name="内容占位符 2"/>
          <p:cNvSpPr>
            <a:spLocks noGrp="1"/>
          </p:cNvSpPr>
          <p:nvPr>
            <p:ph sz="quarter" idx="1"/>
          </p:nvPr>
        </p:nvSpPr>
        <p:spPr/>
        <p:txBody>
          <a:bodyPr>
            <a:normAutofit lnSpcReduction="10000"/>
          </a:bodyPr>
          <a:lstStyle/>
          <a:p>
            <a:pPr>
              <a:lnSpc>
                <a:spcPct val="150000"/>
              </a:lnSpc>
            </a:pPr>
            <a:r>
              <a:rPr lang="zh-CN" altLang="en-US" dirty="0" smtClean="0">
                <a:solidFill>
                  <a:srgbClr val="002060"/>
                </a:solidFill>
                <a:latin typeface="华文楷体" panose="02010600040101010101" pitchFamily="2" charset="-122"/>
                <a:ea typeface="华文楷体" panose="02010600040101010101" pitchFamily="2" charset="-122"/>
              </a:rPr>
              <a:t>今年</a:t>
            </a:r>
            <a:r>
              <a:rPr lang="en-US" altLang="zh-CN" dirty="0" smtClean="0">
                <a:solidFill>
                  <a:srgbClr val="002060"/>
                </a:solidFill>
                <a:latin typeface="华文楷体" panose="02010600040101010101" pitchFamily="2" charset="-122"/>
                <a:ea typeface="华文楷体" panose="02010600040101010101" pitchFamily="2" charset="-122"/>
              </a:rPr>
              <a:t>4</a:t>
            </a:r>
            <a:r>
              <a:rPr lang="zh-CN" altLang="zh-CN" dirty="0">
                <a:solidFill>
                  <a:srgbClr val="002060"/>
                </a:solidFill>
                <a:latin typeface="华文楷体" panose="02010600040101010101" pitchFamily="2" charset="-122"/>
                <a:ea typeface="华文楷体" panose="02010600040101010101" pitchFamily="2" charset="-122"/>
              </a:rPr>
              <a:t>月</a:t>
            </a:r>
            <a:r>
              <a:rPr lang="en-US" altLang="zh-CN" dirty="0">
                <a:solidFill>
                  <a:srgbClr val="002060"/>
                </a:solidFill>
                <a:latin typeface="华文楷体" panose="02010600040101010101" pitchFamily="2" charset="-122"/>
                <a:ea typeface="华文楷体" panose="02010600040101010101" pitchFamily="2" charset="-122"/>
              </a:rPr>
              <a:t>18</a:t>
            </a:r>
            <a:r>
              <a:rPr lang="zh-CN" altLang="zh-CN" dirty="0">
                <a:solidFill>
                  <a:srgbClr val="002060"/>
                </a:solidFill>
                <a:latin typeface="华文楷体" panose="02010600040101010101" pitchFamily="2" charset="-122"/>
                <a:ea typeface="华文楷体" panose="02010600040101010101" pitchFamily="2" charset="-122"/>
              </a:rPr>
              <a:t>日，中国新闻出版研究院在京公布了第十次全国国民阅读调查</a:t>
            </a:r>
            <a:r>
              <a:rPr lang="zh-CN" altLang="zh-CN" dirty="0" smtClean="0">
                <a:solidFill>
                  <a:srgbClr val="002060"/>
                </a:solidFill>
                <a:latin typeface="华文楷体" panose="02010600040101010101" pitchFamily="2" charset="-122"/>
                <a:ea typeface="华文楷体" panose="02010600040101010101" pitchFamily="2" charset="-122"/>
              </a:rPr>
              <a:t>成果</a:t>
            </a:r>
            <a:r>
              <a:rPr lang="zh-CN" altLang="en-US" dirty="0" smtClean="0">
                <a:solidFill>
                  <a:srgbClr val="002060"/>
                </a:solidFill>
                <a:latin typeface="华文楷体" panose="02010600040101010101" pitchFamily="2" charset="-122"/>
                <a:ea typeface="华文楷体" panose="02010600040101010101" pitchFamily="2" charset="-122"/>
              </a:rPr>
              <a:t>：</a:t>
            </a:r>
            <a:endParaRPr lang="en-US" altLang="zh-CN" dirty="0" smtClean="0">
              <a:solidFill>
                <a:srgbClr val="002060"/>
              </a:solidFill>
              <a:latin typeface="华文楷体" panose="02010600040101010101" pitchFamily="2" charset="-122"/>
              <a:ea typeface="华文楷体" panose="02010600040101010101" pitchFamily="2" charset="-122"/>
            </a:endParaRPr>
          </a:p>
          <a:p>
            <a:pPr lvl="1">
              <a:lnSpc>
                <a:spcPct val="150000"/>
              </a:lnSpc>
            </a:pPr>
            <a:r>
              <a:rPr lang="en-US" altLang="zh-CN" dirty="0" smtClean="0">
                <a:latin typeface="华文楷体" panose="02010600040101010101" pitchFamily="2" charset="-122"/>
                <a:ea typeface="华文楷体" panose="02010600040101010101" pitchFamily="2" charset="-122"/>
              </a:rPr>
              <a:t>2012</a:t>
            </a:r>
            <a:r>
              <a:rPr lang="zh-CN" altLang="zh-CN" dirty="0">
                <a:latin typeface="华文楷体" panose="02010600040101010101" pitchFamily="2" charset="-122"/>
                <a:ea typeface="华文楷体" panose="02010600040101010101" pitchFamily="2" charset="-122"/>
              </a:rPr>
              <a:t>年我国</a:t>
            </a:r>
            <a:r>
              <a:rPr lang="en-US" altLang="zh-CN" dirty="0">
                <a:latin typeface="华文楷体" panose="02010600040101010101" pitchFamily="2" charset="-122"/>
                <a:ea typeface="华文楷体" panose="02010600040101010101" pitchFamily="2" charset="-122"/>
              </a:rPr>
              <a:t>18</a:t>
            </a:r>
            <a:r>
              <a:rPr lang="zh-CN" altLang="zh-CN"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70</a:t>
            </a:r>
            <a:r>
              <a:rPr lang="zh-CN" altLang="zh-CN" dirty="0">
                <a:latin typeface="华文楷体" panose="02010600040101010101" pitchFamily="2" charset="-122"/>
                <a:ea typeface="华文楷体" panose="02010600040101010101" pitchFamily="2" charset="-122"/>
              </a:rPr>
              <a:t>周岁国民</a:t>
            </a:r>
            <a:r>
              <a:rPr lang="zh-CN" altLang="zh-CN" dirty="0">
                <a:solidFill>
                  <a:srgbClr val="C00000"/>
                </a:solidFill>
                <a:latin typeface="华文楷体" panose="02010600040101010101" pitchFamily="2" charset="-122"/>
                <a:ea typeface="华文楷体" panose="02010600040101010101" pitchFamily="2" charset="-122"/>
              </a:rPr>
              <a:t>图书阅读率</a:t>
            </a:r>
            <a:r>
              <a:rPr lang="zh-CN" altLang="zh-CN" dirty="0">
                <a:latin typeface="华文楷体" panose="02010600040101010101" pitchFamily="2" charset="-122"/>
                <a:ea typeface="华文楷体" panose="02010600040101010101" pitchFamily="2" charset="-122"/>
              </a:rPr>
              <a:t>为</a:t>
            </a:r>
            <a:r>
              <a:rPr lang="en-US" altLang="zh-CN" dirty="0">
                <a:solidFill>
                  <a:srgbClr val="C00000"/>
                </a:solidFill>
                <a:latin typeface="华文楷体" panose="02010600040101010101" pitchFamily="2" charset="-122"/>
                <a:ea typeface="华文楷体" panose="02010600040101010101" pitchFamily="2" charset="-122"/>
              </a:rPr>
              <a:t>54.9</a:t>
            </a:r>
            <a:r>
              <a:rPr lang="en-US" altLang="zh-CN"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，比</a:t>
            </a:r>
            <a:r>
              <a:rPr lang="en-US" altLang="zh-CN" dirty="0">
                <a:latin typeface="华文楷体" panose="02010600040101010101" pitchFamily="2" charset="-122"/>
                <a:ea typeface="华文楷体" panose="02010600040101010101" pitchFamily="2" charset="-122"/>
              </a:rPr>
              <a:t>2011</a:t>
            </a:r>
            <a:r>
              <a:rPr lang="zh-CN" altLang="zh-CN" dirty="0">
                <a:latin typeface="华文楷体" panose="02010600040101010101" pitchFamily="2" charset="-122"/>
                <a:ea typeface="华文楷体" panose="02010600040101010101" pitchFamily="2" charset="-122"/>
              </a:rPr>
              <a:t>年上升了</a:t>
            </a:r>
            <a:r>
              <a:rPr lang="en-US" altLang="zh-CN" dirty="0">
                <a:solidFill>
                  <a:srgbClr val="C00000"/>
                </a:solidFill>
                <a:latin typeface="华文楷体" panose="02010600040101010101" pitchFamily="2" charset="-122"/>
                <a:ea typeface="华文楷体" panose="02010600040101010101" pitchFamily="2" charset="-122"/>
              </a:rPr>
              <a:t>1</a:t>
            </a:r>
            <a:r>
              <a:rPr lang="zh-CN" altLang="zh-CN" dirty="0">
                <a:solidFill>
                  <a:srgbClr val="C00000"/>
                </a:solidFill>
                <a:latin typeface="华文楷体" panose="02010600040101010101" pitchFamily="2" charset="-122"/>
                <a:ea typeface="华文楷体" panose="02010600040101010101" pitchFamily="2" charset="-122"/>
              </a:rPr>
              <a:t>个百分点</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lnSpc>
                <a:spcPct val="150000"/>
              </a:lnSpc>
            </a:pPr>
            <a:r>
              <a:rPr lang="zh-CN" altLang="zh-CN" dirty="0" smtClean="0">
                <a:latin typeface="华文楷体" panose="02010600040101010101" pitchFamily="2" charset="-122"/>
                <a:ea typeface="华文楷体" panose="02010600040101010101" pitchFamily="2" charset="-122"/>
              </a:rPr>
              <a:t>数字</a:t>
            </a:r>
            <a:r>
              <a:rPr lang="zh-CN" altLang="zh-CN" dirty="0">
                <a:latin typeface="华文楷体" panose="02010600040101010101" pitchFamily="2" charset="-122"/>
                <a:ea typeface="华文楷体" panose="02010600040101010101" pitchFamily="2" charset="-122"/>
              </a:rPr>
              <a:t>阅读方式的</a:t>
            </a:r>
            <a:r>
              <a:rPr lang="zh-CN" altLang="zh-CN" dirty="0">
                <a:solidFill>
                  <a:srgbClr val="C00000"/>
                </a:solidFill>
                <a:latin typeface="华文楷体" panose="02010600040101010101" pitchFamily="2" charset="-122"/>
                <a:ea typeface="华文楷体" panose="02010600040101010101" pitchFamily="2" charset="-122"/>
              </a:rPr>
              <a:t>接触率为</a:t>
            </a:r>
            <a:r>
              <a:rPr lang="en-US" altLang="zh-CN" dirty="0">
                <a:solidFill>
                  <a:srgbClr val="C00000"/>
                </a:solidFill>
                <a:latin typeface="华文楷体" panose="02010600040101010101" pitchFamily="2" charset="-122"/>
                <a:ea typeface="华文楷体" panose="02010600040101010101" pitchFamily="2" charset="-122"/>
              </a:rPr>
              <a:t>40.3%</a:t>
            </a:r>
            <a:r>
              <a:rPr lang="zh-CN" altLang="zh-CN" dirty="0">
                <a:latin typeface="华文楷体" panose="02010600040101010101" pitchFamily="2" charset="-122"/>
                <a:ea typeface="华文楷体" panose="02010600040101010101" pitchFamily="2" charset="-122"/>
              </a:rPr>
              <a:t>，比</a:t>
            </a:r>
            <a:r>
              <a:rPr lang="en-US" altLang="zh-CN" dirty="0">
                <a:latin typeface="华文楷体" panose="02010600040101010101" pitchFamily="2" charset="-122"/>
                <a:ea typeface="华文楷体" panose="02010600040101010101" pitchFamily="2" charset="-122"/>
              </a:rPr>
              <a:t>2011</a:t>
            </a:r>
            <a:r>
              <a:rPr lang="zh-CN" altLang="zh-CN" dirty="0">
                <a:latin typeface="华文楷体" panose="02010600040101010101" pitchFamily="2" charset="-122"/>
                <a:ea typeface="华文楷体" panose="02010600040101010101" pitchFamily="2" charset="-122"/>
              </a:rPr>
              <a:t>年上升了</a:t>
            </a:r>
            <a:r>
              <a:rPr lang="en-US" altLang="zh-CN" dirty="0">
                <a:solidFill>
                  <a:srgbClr val="C00000"/>
                </a:solidFill>
                <a:latin typeface="华文楷体" panose="02010600040101010101" pitchFamily="2" charset="-122"/>
                <a:ea typeface="华文楷体" panose="02010600040101010101" pitchFamily="2" charset="-122"/>
              </a:rPr>
              <a:t>1.7</a:t>
            </a:r>
            <a:r>
              <a:rPr lang="zh-CN" altLang="zh-CN" dirty="0">
                <a:solidFill>
                  <a:srgbClr val="C00000"/>
                </a:solidFill>
                <a:latin typeface="华文楷体" panose="02010600040101010101" pitchFamily="2" charset="-122"/>
                <a:ea typeface="华文楷体" panose="02010600040101010101" pitchFamily="2" charset="-122"/>
              </a:rPr>
              <a:t>个百分点</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lnSpc>
                <a:spcPct val="150000"/>
              </a:lnSpc>
            </a:pPr>
            <a:r>
              <a:rPr lang="zh-CN" altLang="zh-CN" dirty="0" smtClean="0">
                <a:latin typeface="华文楷体" panose="02010600040101010101" pitchFamily="2" charset="-122"/>
                <a:ea typeface="华文楷体" panose="02010600040101010101" pitchFamily="2" charset="-122"/>
              </a:rPr>
              <a:t>国民</a:t>
            </a:r>
            <a:r>
              <a:rPr lang="zh-CN" altLang="zh-CN" dirty="0">
                <a:solidFill>
                  <a:srgbClr val="C00000"/>
                </a:solidFill>
                <a:latin typeface="华文楷体" panose="02010600040101010101" pitchFamily="2" charset="-122"/>
                <a:ea typeface="华文楷体" panose="02010600040101010101" pitchFamily="2" charset="-122"/>
              </a:rPr>
              <a:t>人均纸质图书阅读量</a:t>
            </a:r>
            <a:r>
              <a:rPr lang="zh-CN" altLang="zh-CN" dirty="0">
                <a:latin typeface="华文楷体" panose="02010600040101010101" pitchFamily="2" charset="-122"/>
                <a:ea typeface="华文楷体" panose="02010600040101010101" pitchFamily="2" charset="-122"/>
              </a:rPr>
              <a:t>为</a:t>
            </a:r>
            <a:r>
              <a:rPr lang="en-US" altLang="zh-CN" dirty="0">
                <a:solidFill>
                  <a:srgbClr val="C00000"/>
                </a:solidFill>
                <a:latin typeface="华文楷体" panose="02010600040101010101" pitchFamily="2" charset="-122"/>
                <a:ea typeface="华文楷体" panose="02010600040101010101" pitchFamily="2" charset="-122"/>
              </a:rPr>
              <a:t>4.39</a:t>
            </a:r>
            <a:r>
              <a:rPr lang="zh-CN" altLang="zh-CN" dirty="0">
                <a:latin typeface="华文楷体" panose="02010600040101010101" pitchFamily="2" charset="-122"/>
                <a:ea typeface="华文楷体" panose="02010600040101010101" pitchFamily="2" charset="-122"/>
              </a:rPr>
              <a:t>本，人均每天读书时长为</a:t>
            </a:r>
            <a:r>
              <a:rPr lang="en-US" altLang="zh-CN" dirty="0">
                <a:latin typeface="华文楷体" panose="02010600040101010101" pitchFamily="2" charset="-122"/>
                <a:ea typeface="华文楷体" panose="02010600040101010101" pitchFamily="2" charset="-122"/>
              </a:rPr>
              <a:t>15.38</a:t>
            </a:r>
            <a:r>
              <a:rPr lang="zh-CN" altLang="zh-CN" dirty="0">
                <a:latin typeface="华文楷体" panose="02010600040101010101" pitchFamily="2" charset="-122"/>
                <a:ea typeface="华文楷体" panose="02010600040101010101" pitchFamily="2" charset="-122"/>
              </a:rPr>
              <a:t>分钟，比</a:t>
            </a:r>
            <a:r>
              <a:rPr lang="en-US" altLang="zh-CN" dirty="0">
                <a:latin typeface="华文楷体" panose="02010600040101010101" pitchFamily="2" charset="-122"/>
                <a:ea typeface="华文楷体" panose="02010600040101010101" pitchFamily="2" charset="-122"/>
              </a:rPr>
              <a:t>2011</a:t>
            </a:r>
            <a:r>
              <a:rPr lang="zh-CN" altLang="zh-CN" dirty="0">
                <a:latin typeface="华文楷体" panose="02010600040101010101" pitchFamily="2" charset="-122"/>
                <a:ea typeface="华文楷体" panose="02010600040101010101" pitchFamily="2" charset="-122"/>
              </a:rPr>
              <a:t>年的</a:t>
            </a:r>
            <a:r>
              <a:rPr lang="en-US" altLang="zh-CN" dirty="0">
                <a:latin typeface="华文楷体" panose="02010600040101010101" pitchFamily="2" charset="-122"/>
                <a:ea typeface="华文楷体" panose="02010600040101010101" pitchFamily="2" charset="-122"/>
              </a:rPr>
              <a:t>14.58</a:t>
            </a:r>
            <a:r>
              <a:rPr lang="zh-CN" altLang="zh-CN" dirty="0">
                <a:latin typeface="华文楷体" panose="02010600040101010101" pitchFamily="2" charset="-122"/>
                <a:ea typeface="华文楷体" panose="02010600040101010101" pitchFamily="2" charset="-122"/>
              </a:rPr>
              <a:t>分钟增加了</a:t>
            </a:r>
            <a:r>
              <a:rPr lang="en-US" altLang="zh-CN" dirty="0">
                <a:latin typeface="华文楷体" panose="02010600040101010101" pitchFamily="2" charset="-122"/>
                <a:ea typeface="华文楷体" panose="02010600040101010101" pitchFamily="2" charset="-122"/>
              </a:rPr>
              <a:t>0.8</a:t>
            </a:r>
            <a:r>
              <a:rPr lang="zh-CN" altLang="zh-CN" dirty="0">
                <a:latin typeface="华文楷体" panose="02010600040101010101" pitchFamily="2" charset="-122"/>
                <a:ea typeface="华文楷体" panose="02010600040101010101" pitchFamily="2" charset="-122"/>
              </a:rPr>
              <a:t>分钟。</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994491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868362"/>
          </a:xfrm>
          <a:ln>
            <a:solidFill>
              <a:schemeClr val="accent1"/>
            </a:solidFill>
          </a:ln>
          <a:effectLst>
            <a:glow rad="101600">
              <a:schemeClr val="accent4">
                <a:satMod val="175000"/>
                <a:alpha val="40000"/>
              </a:schemeClr>
            </a:glow>
          </a:effectLst>
        </p:spPr>
        <p:txBody>
          <a:bodyPr/>
          <a:lstStyle/>
          <a:p>
            <a:r>
              <a:rPr lang="zh-CN" altLang="en-US" b="1" dirty="0" smtClean="0">
                <a:solidFill>
                  <a:schemeClr val="accent2"/>
                </a:solidFill>
                <a:latin typeface="华文楷体" panose="02010600040101010101" pitchFamily="2" charset="-122"/>
                <a:ea typeface="华文楷体" panose="02010600040101010101" pitchFamily="2" charset="-122"/>
              </a:rPr>
              <a:t>３、</a:t>
            </a:r>
            <a:r>
              <a:rPr lang="zh-CN" altLang="zh-CN" b="1" dirty="0" smtClean="0">
                <a:solidFill>
                  <a:schemeClr val="accent2"/>
                </a:solidFill>
                <a:latin typeface="华文楷体" panose="02010600040101010101" pitchFamily="2" charset="-122"/>
                <a:ea typeface="华文楷体" panose="02010600040101010101" pitchFamily="2" charset="-122"/>
              </a:rPr>
              <a:t>国内</a:t>
            </a:r>
            <a:r>
              <a:rPr lang="zh-CN" altLang="en-US" b="1" dirty="0" smtClean="0">
                <a:solidFill>
                  <a:schemeClr val="accent2"/>
                </a:solidFill>
                <a:latin typeface="华文楷体" panose="02010600040101010101" pitchFamily="2" charset="-122"/>
                <a:ea typeface="华文楷体" panose="02010600040101010101" pitchFamily="2" charset="-122"/>
              </a:rPr>
              <a:t>外</a:t>
            </a:r>
            <a:r>
              <a:rPr lang="zh-CN" altLang="zh-CN" b="1" dirty="0" smtClean="0">
                <a:solidFill>
                  <a:schemeClr val="accent2"/>
                </a:solidFill>
                <a:latin typeface="华文楷体" panose="02010600040101010101" pitchFamily="2" charset="-122"/>
                <a:ea typeface="华文楷体" panose="02010600040101010101" pitchFamily="2" charset="-122"/>
              </a:rPr>
              <a:t>数字</a:t>
            </a:r>
            <a:r>
              <a:rPr lang="zh-CN" altLang="en-US" b="1" dirty="0" smtClean="0">
                <a:solidFill>
                  <a:schemeClr val="accent2"/>
                </a:solidFill>
                <a:latin typeface="华文楷体" panose="02010600040101010101" pitchFamily="2" charset="-122"/>
                <a:ea typeface="华文楷体" panose="02010600040101010101" pitchFamily="2" charset="-122"/>
              </a:rPr>
              <a:t>阅读</a:t>
            </a:r>
            <a:endParaRPr lang="zh-CN" altLang="en-US" dirty="0"/>
          </a:p>
        </p:txBody>
      </p:sp>
      <p:sp>
        <p:nvSpPr>
          <p:cNvPr id="3" name="内容占位符 2"/>
          <p:cNvSpPr>
            <a:spLocks noGrp="1"/>
          </p:cNvSpPr>
          <p:nvPr>
            <p:ph sz="quarter" idx="1"/>
          </p:nvPr>
        </p:nvSpPr>
        <p:spPr>
          <a:xfrm>
            <a:off x="914400" y="1295400"/>
            <a:ext cx="7772400" cy="4572000"/>
          </a:xfrm>
        </p:spPr>
        <p:txBody>
          <a:bodyPr>
            <a:normAutofit/>
          </a:bodyPr>
          <a:lstStyle/>
          <a:p>
            <a:r>
              <a:rPr lang="zh-CN" altLang="zh-CN" dirty="0" smtClean="0">
                <a:solidFill>
                  <a:srgbClr val="002060"/>
                </a:solidFill>
                <a:latin typeface="华文楷体" panose="02010600040101010101" pitchFamily="2" charset="-122"/>
                <a:ea typeface="华文楷体" panose="02010600040101010101" pitchFamily="2" charset="-122"/>
              </a:rPr>
              <a:t>根据</a:t>
            </a:r>
            <a:r>
              <a:rPr lang="zh-CN" altLang="zh-CN" dirty="0">
                <a:solidFill>
                  <a:srgbClr val="002060"/>
                </a:solidFill>
                <a:latin typeface="华文楷体" panose="02010600040101010101" pitchFamily="2" charset="-122"/>
                <a:ea typeface="华文楷体" panose="02010600040101010101" pitchFamily="2" charset="-122"/>
              </a:rPr>
              <a:t>中国新闻出版研究院</a:t>
            </a:r>
            <a:r>
              <a:rPr lang="zh-CN" altLang="zh-CN" dirty="0" smtClean="0">
                <a:solidFill>
                  <a:srgbClr val="002060"/>
                </a:solidFill>
                <a:latin typeface="华文楷体" panose="02010600040101010101" pitchFamily="2" charset="-122"/>
                <a:ea typeface="华文楷体" panose="02010600040101010101" pitchFamily="2" charset="-122"/>
              </a:rPr>
              <a:t>公布</a:t>
            </a:r>
            <a:r>
              <a:rPr lang="zh-CN" altLang="zh-CN" dirty="0">
                <a:solidFill>
                  <a:srgbClr val="002060"/>
                </a:solidFill>
                <a:latin typeface="华文楷体" panose="02010600040101010101" pitchFamily="2" charset="-122"/>
                <a:ea typeface="华文楷体" panose="02010600040101010101" pitchFamily="2" charset="-122"/>
              </a:rPr>
              <a:t>的调查结果</a:t>
            </a:r>
            <a:r>
              <a:rPr lang="zh-CN" altLang="zh-CN" dirty="0" smtClean="0">
                <a:solidFill>
                  <a:srgbClr val="002060"/>
                </a:solidFill>
                <a:latin typeface="华文楷体" panose="02010600040101010101" pitchFamily="2" charset="-122"/>
                <a:ea typeface="华文楷体" panose="02010600040101010101" pitchFamily="2" charset="-122"/>
              </a:rPr>
              <a:t>显示</a:t>
            </a:r>
            <a:r>
              <a:rPr lang="zh-CN" altLang="en-US" dirty="0" smtClean="0">
                <a:solidFill>
                  <a:srgbClr val="002060"/>
                </a:solidFill>
                <a:latin typeface="华文楷体" panose="02010600040101010101" pitchFamily="2" charset="-122"/>
                <a:ea typeface="华文楷体" panose="02010600040101010101" pitchFamily="2" charset="-122"/>
              </a:rPr>
              <a:t>：</a:t>
            </a:r>
            <a:endParaRPr lang="en-US" altLang="zh-CN" dirty="0" smtClean="0">
              <a:solidFill>
                <a:srgbClr val="002060"/>
              </a:solidFill>
              <a:latin typeface="华文楷体" panose="02010600040101010101" pitchFamily="2" charset="-122"/>
              <a:ea typeface="华文楷体" panose="02010600040101010101" pitchFamily="2" charset="-122"/>
            </a:endParaRPr>
          </a:p>
          <a:p>
            <a:pPr lvl="1"/>
            <a:r>
              <a:rPr lang="en-US" altLang="zh-CN" dirty="0" smtClean="0">
                <a:latin typeface="华文楷体" panose="02010600040101010101" pitchFamily="2" charset="-122"/>
                <a:ea typeface="华文楷体" panose="02010600040101010101" pitchFamily="2" charset="-122"/>
              </a:rPr>
              <a:t>2012</a:t>
            </a:r>
            <a:r>
              <a:rPr lang="zh-CN" altLang="zh-CN" dirty="0">
                <a:latin typeface="华文楷体" panose="02010600040101010101" pitchFamily="2" charset="-122"/>
                <a:ea typeface="华文楷体" panose="02010600040101010101" pitchFamily="2" charset="-122"/>
              </a:rPr>
              <a:t>年报纸阅读率为</a:t>
            </a:r>
            <a:r>
              <a:rPr lang="en-US" altLang="zh-CN" dirty="0">
                <a:latin typeface="华文楷体" panose="02010600040101010101" pitchFamily="2" charset="-122"/>
                <a:ea typeface="华文楷体" panose="02010600040101010101" pitchFamily="2" charset="-122"/>
              </a:rPr>
              <a:t>58.2%</a:t>
            </a:r>
            <a:r>
              <a:rPr lang="zh-CN" altLang="zh-CN" dirty="0">
                <a:latin typeface="华文楷体" panose="02010600040101010101" pitchFamily="2" charset="-122"/>
                <a:ea typeface="华文楷体" panose="02010600040101010101" pitchFamily="2" charset="-122"/>
              </a:rPr>
              <a:t>，比</a:t>
            </a:r>
            <a:r>
              <a:rPr lang="en-US" altLang="zh-CN" dirty="0">
                <a:latin typeface="华文楷体" panose="02010600040101010101" pitchFamily="2" charset="-122"/>
                <a:ea typeface="华文楷体" panose="02010600040101010101" pitchFamily="2" charset="-122"/>
              </a:rPr>
              <a:t>2011</a:t>
            </a:r>
            <a:r>
              <a:rPr lang="zh-CN" altLang="zh-CN" dirty="0">
                <a:latin typeface="华文楷体" panose="02010600040101010101" pitchFamily="2" charset="-122"/>
                <a:ea typeface="华文楷体" panose="02010600040101010101" pitchFamily="2" charset="-122"/>
              </a:rPr>
              <a:t>年的</a:t>
            </a:r>
            <a:r>
              <a:rPr lang="en-US" altLang="zh-CN" dirty="0">
                <a:latin typeface="华文楷体" panose="02010600040101010101" pitchFamily="2" charset="-122"/>
                <a:ea typeface="华文楷体" panose="02010600040101010101" pitchFamily="2" charset="-122"/>
              </a:rPr>
              <a:t>63.1%</a:t>
            </a:r>
            <a:r>
              <a:rPr lang="zh-CN" altLang="zh-CN" dirty="0">
                <a:latin typeface="华文楷体" panose="02010600040101010101" pitchFamily="2" charset="-122"/>
                <a:ea typeface="华文楷体" panose="02010600040101010101" pitchFamily="2" charset="-122"/>
              </a:rPr>
              <a:t>下降了</a:t>
            </a:r>
            <a:r>
              <a:rPr lang="en-US" altLang="zh-CN" dirty="0">
                <a:latin typeface="华文楷体" panose="02010600040101010101" pitchFamily="2" charset="-122"/>
                <a:ea typeface="华文楷体" panose="02010600040101010101" pitchFamily="2" charset="-122"/>
              </a:rPr>
              <a:t>4.9</a:t>
            </a:r>
            <a:r>
              <a:rPr lang="zh-CN" altLang="zh-CN" dirty="0">
                <a:latin typeface="华文楷体" panose="02010600040101010101" pitchFamily="2" charset="-122"/>
                <a:ea typeface="华文楷体" panose="02010600040101010101" pitchFamily="2" charset="-122"/>
              </a:rPr>
              <a:t>个百分点</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smtClean="0">
                <a:latin typeface="华文楷体" panose="02010600040101010101" pitchFamily="2" charset="-122"/>
                <a:ea typeface="华文楷体" panose="02010600040101010101" pitchFamily="2" charset="-122"/>
              </a:rPr>
              <a:t>期刊</a:t>
            </a:r>
            <a:r>
              <a:rPr lang="zh-CN" altLang="zh-CN" dirty="0">
                <a:latin typeface="华文楷体" panose="02010600040101010101" pitchFamily="2" charset="-122"/>
                <a:ea typeface="华文楷体" panose="02010600040101010101" pitchFamily="2" charset="-122"/>
              </a:rPr>
              <a:t>阅读率为</a:t>
            </a:r>
            <a:r>
              <a:rPr lang="en-US" altLang="zh-CN" dirty="0">
                <a:latin typeface="华文楷体" panose="02010600040101010101" pitchFamily="2" charset="-122"/>
                <a:ea typeface="华文楷体" panose="02010600040101010101" pitchFamily="2" charset="-122"/>
              </a:rPr>
              <a:t>45.2%</a:t>
            </a:r>
            <a:r>
              <a:rPr lang="zh-CN" altLang="zh-CN" dirty="0">
                <a:latin typeface="华文楷体" panose="02010600040101010101" pitchFamily="2" charset="-122"/>
                <a:ea typeface="华文楷体" panose="02010600040101010101" pitchFamily="2" charset="-122"/>
              </a:rPr>
              <a:t>，比</a:t>
            </a:r>
            <a:r>
              <a:rPr lang="en-US" altLang="zh-CN" dirty="0">
                <a:latin typeface="华文楷体" panose="02010600040101010101" pitchFamily="2" charset="-122"/>
                <a:ea typeface="华文楷体" panose="02010600040101010101" pitchFamily="2" charset="-122"/>
              </a:rPr>
              <a:t>2011</a:t>
            </a:r>
            <a:r>
              <a:rPr lang="zh-CN" altLang="zh-CN" dirty="0">
                <a:latin typeface="华文楷体" panose="02010600040101010101" pitchFamily="2" charset="-122"/>
                <a:ea typeface="华文楷体" panose="02010600040101010101" pitchFamily="2" charset="-122"/>
              </a:rPr>
              <a:t>年的</a:t>
            </a:r>
            <a:r>
              <a:rPr lang="en-US" altLang="zh-CN" dirty="0">
                <a:latin typeface="华文楷体" panose="02010600040101010101" pitchFamily="2" charset="-122"/>
                <a:ea typeface="华文楷体" panose="02010600040101010101" pitchFamily="2" charset="-122"/>
              </a:rPr>
              <a:t>41.3%</a:t>
            </a:r>
            <a:r>
              <a:rPr lang="zh-CN" altLang="zh-CN" dirty="0">
                <a:latin typeface="华文楷体" panose="02010600040101010101" pitchFamily="2" charset="-122"/>
                <a:ea typeface="华文楷体" panose="02010600040101010101" pitchFamily="2" charset="-122"/>
              </a:rPr>
              <a:t>上升了</a:t>
            </a:r>
            <a:r>
              <a:rPr lang="en-US" altLang="zh-CN" dirty="0">
                <a:latin typeface="华文楷体" panose="02010600040101010101" pitchFamily="2" charset="-122"/>
                <a:ea typeface="华文楷体" panose="02010600040101010101" pitchFamily="2" charset="-122"/>
              </a:rPr>
              <a:t>3.9</a:t>
            </a:r>
            <a:r>
              <a:rPr lang="zh-CN" altLang="zh-CN" dirty="0">
                <a:latin typeface="华文楷体" panose="02010600040101010101" pitchFamily="2" charset="-122"/>
                <a:ea typeface="华文楷体" panose="02010600040101010101" pitchFamily="2" charset="-122"/>
              </a:rPr>
              <a:t>个百分点</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smtClean="0">
                <a:latin typeface="华文楷体" panose="02010600040101010101" pitchFamily="2" charset="-122"/>
                <a:ea typeface="华文楷体" panose="02010600040101010101" pitchFamily="2" charset="-122"/>
              </a:rPr>
              <a:t>国民</a:t>
            </a:r>
            <a:r>
              <a:rPr lang="zh-CN" altLang="zh-CN" dirty="0">
                <a:latin typeface="华文楷体" panose="02010600040101010101" pitchFamily="2" charset="-122"/>
                <a:ea typeface="华文楷体" panose="02010600040101010101" pitchFamily="2" charset="-122"/>
              </a:rPr>
              <a:t>人均纸质图书阅读量为</a:t>
            </a:r>
            <a:r>
              <a:rPr lang="en-US" altLang="zh-CN" dirty="0">
                <a:latin typeface="华文楷体" panose="02010600040101010101" pitchFamily="2" charset="-122"/>
                <a:ea typeface="华文楷体" panose="02010600040101010101" pitchFamily="2" charset="-122"/>
              </a:rPr>
              <a:t>4.39</a:t>
            </a:r>
            <a:r>
              <a:rPr lang="zh-CN" altLang="zh-CN" dirty="0">
                <a:latin typeface="华文楷体" panose="02010600040101010101" pitchFamily="2" charset="-122"/>
                <a:ea typeface="华文楷体" panose="02010600040101010101" pitchFamily="2" charset="-122"/>
              </a:rPr>
              <a:t>本，报纸和期刊阅读量分别为</a:t>
            </a:r>
            <a:r>
              <a:rPr lang="en-US" altLang="zh-CN" dirty="0">
                <a:latin typeface="华文楷体" panose="02010600040101010101" pitchFamily="2" charset="-122"/>
                <a:ea typeface="华文楷体" panose="02010600040101010101" pitchFamily="2" charset="-122"/>
              </a:rPr>
              <a:t>77.20</a:t>
            </a:r>
            <a:r>
              <a:rPr lang="zh-CN" altLang="zh-CN" dirty="0">
                <a:latin typeface="华文楷体" panose="02010600040101010101" pitchFamily="2" charset="-122"/>
                <a:ea typeface="华文楷体" panose="02010600040101010101" pitchFamily="2" charset="-122"/>
              </a:rPr>
              <a:t>期（份）和</a:t>
            </a:r>
            <a:r>
              <a:rPr lang="en-US" altLang="zh-CN" dirty="0">
                <a:latin typeface="华文楷体" panose="02010600040101010101" pitchFamily="2" charset="-122"/>
                <a:ea typeface="华文楷体" panose="02010600040101010101" pitchFamily="2" charset="-122"/>
              </a:rPr>
              <a:t>6.56</a:t>
            </a:r>
            <a:r>
              <a:rPr lang="zh-CN" altLang="zh-CN" dirty="0">
                <a:latin typeface="华文楷体" panose="02010600040101010101" pitchFamily="2" charset="-122"/>
                <a:ea typeface="华文楷体" panose="02010600040101010101" pitchFamily="2" charset="-122"/>
              </a:rPr>
              <a:t>期（份）</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smtClean="0">
                <a:latin typeface="华文楷体" panose="02010600040101010101" pitchFamily="2" charset="-122"/>
                <a:ea typeface="华文楷体" panose="02010600040101010101" pitchFamily="2" charset="-122"/>
              </a:rPr>
              <a:t>电</a:t>
            </a:r>
            <a:r>
              <a:rPr lang="zh-CN" altLang="zh-CN" dirty="0">
                <a:latin typeface="华文楷体" panose="02010600040101010101" pitchFamily="2" charset="-122"/>
                <a:ea typeface="华文楷体" panose="02010600040101010101" pitchFamily="2" charset="-122"/>
              </a:rPr>
              <a:t>子书阅读量为</a:t>
            </a:r>
            <a:r>
              <a:rPr lang="en-US" altLang="zh-CN" dirty="0">
                <a:latin typeface="华文楷体" panose="02010600040101010101" pitchFamily="2" charset="-122"/>
                <a:ea typeface="华文楷体" panose="02010600040101010101" pitchFamily="2" charset="-122"/>
              </a:rPr>
              <a:t>2.35</a:t>
            </a:r>
            <a:r>
              <a:rPr lang="zh-CN" altLang="zh-CN" dirty="0">
                <a:latin typeface="华文楷体" panose="02010600040101010101" pitchFamily="2" charset="-122"/>
                <a:ea typeface="华文楷体" panose="02010600040101010101" pitchFamily="2" charset="-122"/>
              </a:rPr>
              <a:t>本，比</a:t>
            </a:r>
            <a:r>
              <a:rPr lang="en-US" altLang="zh-CN" dirty="0">
                <a:latin typeface="华文楷体" panose="02010600040101010101" pitchFamily="2" charset="-122"/>
                <a:ea typeface="华文楷体" panose="02010600040101010101" pitchFamily="2" charset="-122"/>
              </a:rPr>
              <a:t>2011</a:t>
            </a:r>
            <a:r>
              <a:rPr lang="zh-CN" altLang="zh-CN" dirty="0">
                <a:latin typeface="华文楷体" panose="02010600040101010101" pitchFamily="2" charset="-122"/>
                <a:ea typeface="华文楷体" panose="02010600040101010101" pitchFamily="2" charset="-122"/>
              </a:rPr>
              <a:t>年增长了</a:t>
            </a:r>
            <a:r>
              <a:rPr lang="en-US" altLang="zh-CN" dirty="0">
                <a:latin typeface="华文楷体" panose="02010600040101010101" pitchFamily="2" charset="-122"/>
                <a:ea typeface="华文楷体" panose="02010600040101010101" pitchFamily="2" charset="-122"/>
              </a:rPr>
              <a:t>0.93</a:t>
            </a:r>
            <a:r>
              <a:rPr lang="zh-CN" altLang="zh-CN" dirty="0">
                <a:latin typeface="华文楷体" panose="02010600040101010101" pitchFamily="2" charset="-122"/>
                <a:ea typeface="华文楷体" panose="02010600040101010101" pitchFamily="2" charset="-122"/>
              </a:rPr>
              <a:t>本，增幅达</a:t>
            </a:r>
            <a:r>
              <a:rPr lang="en-US" altLang="zh-CN" dirty="0">
                <a:latin typeface="华文楷体" panose="02010600040101010101" pitchFamily="2" charset="-122"/>
                <a:ea typeface="华文楷体" panose="02010600040101010101" pitchFamily="2" charset="-122"/>
              </a:rPr>
              <a:t>65.5%</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smtClean="0">
                <a:latin typeface="华文楷体" panose="02010600040101010101" pitchFamily="2" charset="-122"/>
                <a:ea typeface="华文楷体" panose="02010600040101010101" pitchFamily="2" charset="-122"/>
              </a:rPr>
              <a:t>与</a:t>
            </a:r>
            <a:r>
              <a:rPr lang="en-US" altLang="zh-CN" dirty="0">
                <a:latin typeface="华文楷体" panose="02010600040101010101" pitchFamily="2" charset="-122"/>
                <a:ea typeface="华文楷体" panose="02010600040101010101" pitchFamily="2" charset="-122"/>
              </a:rPr>
              <a:t>2011</a:t>
            </a:r>
            <a:r>
              <a:rPr lang="zh-CN" altLang="zh-CN" dirty="0">
                <a:latin typeface="华文楷体" panose="02010600040101010101" pitchFamily="2" charset="-122"/>
                <a:ea typeface="华文楷体" panose="02010600040101010101" pitchFamily="2" charset="-122"/>
              </a:rPr>
              <a:t>年相比，报纸和期刊的阅读量均有下降，纸质图书和电子书阅读量均有上升。</a:t>
            </a:r>
          </a:p>
          <a:p>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138133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381000"/>
            <a:ext cx="7772400" cy="808038"/>
          </a:xfrm>
          <a:ln>
            <a:solidFill>
              <a:schemeClr val="accent1"/>
            </a:solidFill>
          </a:ln>
          <a:effectLst>
            <a:glow rad="101600">
              <a:schemeClr val="accent4">
                <a:satMod val="175000"/>
                <a:alpha val="40000"/>
              </a:schemeClr>
            </a:glow>
          </a:effectLst>
        </p:spPr>
        <p:txBody>
          <a:bodyPr/>
          <a:lstStyle/>
          <a:p>
            <a:r>
              <a:rPr lang="zh-CN" altLang="en-US" b="1" dirty="0" smtClean="0">
                <a:solidFill>
                  <a:schemeClr val="accent2"/>
                </a:solidFill>
                <a:latin typeface="华文楷体" panose="02010600040101010101" pitchFamily="2" charset="-122"/>
                <a:ea typeface="华文楷体" panose="02010600040101010101" pitchFamily="2" charset="-122"/>
              </a:rPr>
              <a:t>３、</a:t>
            </a:r>
            <a:r>
              <a:rPr lang="zh-CN" altLang="zh-CN" b="1" dirty="0" smtClean="0">
                <a:solidFill>
                  <a:schemeClr val="accent2"/>
                </a:solidFill>
                <a:latin typeface="华文楷体" panose="02010600040101010101" pitchFamily="2" charset="-122"/>
                <a:ea typeface="华文楷体" panose="02010600040101010101" pitchFamily="2" charset="-122"/>
              </a:rPr>
              <a:t>国内</a:t>
            </a:r>
            <a:r>
              <a:rPr lang="zh-CN" altLang="en-US" b="1" dirty="0" smtClean="0">
                <a:solidFill>
                  <a:schemeClr val="accent2"/>
                </a:solidFill>
                <a:latin typeface="华文楷体" panose="02010600040101010101" pitchFamily="2" charset="-122"/>
                <a:ea typeface="华文楷体" panose="02010600040101010101" pitchFamily="2" charset="-122"/>
              </a:rPr>
              <a:t>外</a:t>
            </a:r>
            <a:r>
              <a:rPr lang="zh-CN" altLang="zh-CN" b="1" dirty="0" smtClean="0">
                <a:solidFill>
                  <a:schemeClr val="accent2"/>
                </a:solidFill>
                <a:latin typeface="华文楷体" panose="02010600040101010101" pitchFamily="2" charset="-122"/>
                <a:ea typeface="华文楷体" panose="02010600040101010101" pitchFamily="2" charset="-122"/>
              </a:rPr>
              <a:t>数字</a:t>
            </a:r>
            <a:r>
              <a:rPr lang="zh-CN" altLang="en-US" b="1" dirty="0">
                <a:solidFill>
                  <a:schemeClr val="accent2"/>
                </a:solidFill>
                <a:latin typeface="华文楷体" panose="02010600040101010101" pitchFamily="2" charset="-122"/>
                <a:ea typeface="华文楷体" panose="02010600040101010101" pitchFamily="2" charset="-122"/>
              </a:rPr>
              <a:t>阅读</a:t>
            </a:r>
            <a:endParaRPr lang="zh-CN" altLang="en-US" dirty="0"/>
          </a:p>
        </p:txBody>
      </p:sp>
      <p:sp>
        <p:nvSpPr>
          <p:cNvPr id="3" name="内容占位符 2"/>
          <p:cNvSpPr>
            <a:spLocks noGrp="1"/>
          </p:cNvSpPr>
          <p:nvPr>
            <p:ph sz="quarter" idx="1"/>
          </p:nvPr>
        </p:nvSpPr>
        <p:spPr>
          <a:xfrm>
            <a:off x="914400" y="1295400"/>
            <a:ext cx="7772400" cy="4724400"/>
          </a:xfrm>
        </p:spPr>
        <p:txBody>
          <a:bodyPr>
            <a:normAutofit lnSpcReduction="10000"/>
          </a:bodyPr>
          <a:lstStyle/>
          <a:p>
            <a:r>
              <a:rPr lang="zh-CN" altLang="zh-CN" b="1" dirty="0">
                <a:solidFill>
                  <a:srgbClr val="002060"/>
                </a:solidFill>
                <a:latin typeface="华文楷体" panose="02010600040101010101" pitchFamily="2" charset="-122"/>
                <a:ea typeface="华文楷体" panose="02010600040101010101" pitchFamily="2" charset="-122"/>
              </a:rPr>
              <a:t>手机阅读接触时长呈增长</a:t>
            </a:r>
            <a:r>
              <a:rPr lang="zh-CN" altLang="zh-CN" b="1" dirty="0" smtClean="0">
                <a:solidFill>
                  <a:srgbClr val="002060"/>
                </a:solidFill>
                <a:latin typeface="华文楷体" panose="02010600040101010101" pitchFamily="2" charset="-122"/>
                <a:ea typeface="华文楷体" panose="02010600040101010101" pitchFamily="2" charset="-122"/>
              </a:rPr>
              <a:t>趋势</a:t>
            </a:r>
            <a:endParaRPr lang="en-US" altLang="zh-CN" b="1" dirty="0" smtClean="0">
              <a:solidFill>
                <a:srgbClr val="002060"/>
              </a:solidFill>
              <a:latin typeface="华文楷体" panose="02010600040101010101" pitchFamily="2" charset="-122"/>
              <a:ea typeface="华文楷体" panose="02010600040101010101" pitchFamily="2" charset="-122"/>
            </a:endParaRPr>
          </a:p>
          <a:p>
            <a:pPr lvl="1"/>
            <a:r>
              <a:rPr lang="en-US" altLang="zh-CN" dirty="0">
                <a:latin typeface="华文楷体" panose="02010600040101010101" pitchFamily="2" charset="-122"/>
                <a:ea typeface="华文楷体" panose="02010600040101010101" pitchFamily="2" charset="-122"/>
              </a:rPr>
              <a:t>2012</a:t>
            </a:r>
            <a:r>
              <a:rPr lang="zh-CN" altLang="zh-CN" dirty="0">
                <a:latin typeface="华文楷体" panose="02010600040101010101" pitchFamily="2" charset="-122"/>
                <a:ea typeface="华文楷体" panose="02010600040101010101" pitchFamily="2" charset="-122"/>
              </a:rPr>
              <a:t>年我国</a:t>
            </a:r>
            <a:r>
              <a:rPr lang="en-US" altLang="zh-CN" dirty="0">
                <a:latin typeface="华文楷体" panose="02010600040101010101" pitchFamily="2" charset="-122"/>
                <a:ea typeface="华文楷体" panose="02010600040101010101" pitchFamily="2" charset="-122"/>
              </a:rPr>
              <a:t>18</a:t>
            </a:r>
            <a:r>
              <a:rPr lang="zh-CN" altLang="zh-CN"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70</a:t>
            </a:r>
            <a:r>
              <a:rPr lang="zh-CN" altLang="zh-CN" dirty="0">
                <a:latin typeface="华文楷体" panose="02010600040101010101" pitchFamily="2" charset="-122"/>
                <a:ea typeface="华文楷体" panose="02010600040101010101" pitchFamily="2" charset="-122"/>
              </a:rPr>
              <a:t>周岁国民上网率为</a:t>
            </a:r>
            <a:r>
              <a:rPr lang="en-US" altLang="zh-CN" dirty="0">
                <a:latin typeface="华文楷体" panose="02010600040101010101" pitchFamily="2" charset="-122"/>
                <a:ea typeface="华文楷体" panose="02010600040101010101" pitchFamily="2" charset="-122"/>
              </a:rPr>
              <a:t>55.6%</a:t>
            </a:r>
            <a:r>
              <a:rPr lang="zh-CN" altLang="zh-CN" dirty="0">
                <a:latin typeface="华文楷体" panose="02010600040101010101" pitchFamily="2" charset="-122"/>
                <a:ea typeface="华文楷体" panose="02010600040101010101" pitchFamily="2" charset="-122"/>
              </a:rPr>
              <a:t>，较</a:t>
            </a:r>
            <a:r>
              <a:rPr lang="en-US" altLang="zh-CN" dirty="0">
                <a:latin typeface="华文楷体" panose="02010600040101010101" pitchFamily="2" charset="-122"/>
                <a:ea typeface="华文楷体" panose="02010600040101010101" pitchFamily="2" charset="-122"/>
              </a:rPr>
              <a:t>2011</a:t>
            </a:r>
            <a:r>
              <a:rPr lang="zh-CN" altLang="zh-CN" dirty="0">
                <a:latin typeface="华文楷体" panose="02010600040101010101" pitchFamily="2" charset="-122"/>
                <a:ea typeface="华文楷体" panose="02010600040101010101" pitchFamily="2" charset="-122"/>
              </a:rPr>
              <a:t>年略有上升，通过手机上网的比例增幅明显；</a:t>
            </a:r>
            <a:r>
              <a:rPr lang="en-US" altLang="zh-CN" dirty="0">
                <a:latin typeface="华文楷体" panose="02010600040101010101" pitchFamily="2" charset="-122"/>
                <a:ea typeface="华文楷体" panose="02010600040101010101" pitchFamily="2" charset="-122"/>
              </a:rPr>
              <a:t>97.9%</a:t>
            </a:r>
            <a:r>
              <a:rPr lang="zh-CN" altLang="zh-CN" dirty="0">
                <a:latin typeface="华文楷体" panose="02010600040101010101" pitchFamily="2" charset="-122"/>
                <a:ea typeface="华文楷体" panose="02010600040101010101" pitchFamily="2" charset="-122"/>
              </a:rPr>
              <a:t>的网民表示会上网进行与阅读相关的</a:t>
            </a:r>
            <a:r>
              <a:rPr lang="zh-CN" altLang="zh-CN" dirty="0" smtClean="0">
                <a:latin typeface="华文楷体" panose="02010600040101010101" pitchFamily="2" charset="-122"/>
                <a:ea typeface="华文楷体" panose="02010600040101010101" pitchFamily="2" charset="-122"/>
              </a:rPr>
              <a:t>活动</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en-US" altLang="zh-CN" dirty="0">
                <a:latin typeface="华文楷体" panose="02010600040101010101" pitchFamily="2" charset="-122"/>
                <a:ea typeface="华文楷体" panose="02010600040101010101" pitchFamily="2" charset="-122"/>
              </a:rPr>
              <a:t>360</a:t>
            </a:r>
            <a:r>
              <a:rPr lang="zh-CN" altLang="en-US" dirty="0" smtClean="0">
                <a:latin typeface="华文楷体" panose="02010600040101010101" pitchFamily="2" charset="-122"/>
                <a:ea typeface="华文楷体" panose="02010600040101010101" pitchFamily="2" charset="-122"/>
              </a:rPr>
              <a:t>与</a:t>
            </a:r>
            <a:r>
              <a:rPr lang="zh-CN" altLang="zh-CN" dirty="0" smtClean="0">
                <a:latin typeface="华文楷体" panose="02010600040101010101" pitchFamily="2" charset="-122"/>
                <a:ea typeface="华文楷体" panose="02010600040101010101" pitchFamily="2" charset="-122"/>
              </a:rPr>
              <a:t>起点</a:t>
            </a:r>
            <a:r>
              <a:rPr lang="zh-CN" altLang="zh-CN" dirty="0">
                <a:latin typeface="华文楷体" panose="02010600040101010101" pitchFamily="2" charset="-122"/>
                <a:ea typeface="华文楷体" panose="02010600040101010101" pitchFamily="2" charset="-122"/>
              </a:rPr>
              <a:t>中文、纵横中文、红袖添香、搜象文学等国内主流</a:t>
            </a:r>
            <a:r>
              <a:rPr lang="zh-CN" altLang="zh-CN" dirty="0">
                <a:solidFill>
                  <a:srgbClr val="C00000"/>
                </a:solidFill>
                <a:latin typeface="华文楷体" panose="02010600040101010101" pitchFamily="2" charset="-122"/>
                <a:ea typeface="华文楷体" panose="02010600040101010101" pitchFamily="2" charset="-122"/>
              </a:rPr>
              <a:t>电子书网站</a:t>
            </a:r>
            <a:r>
              <a:rPr lang="zh-CN" altLang="zh-CN" dirty="0">
                <a:latin typeface="华文楷体" panose="02010600040101010101" pitchFamily="2" charset="-122"/>
                <a:ea typeface="华文楷体" panose="02010600040101010101" pitchFamily="2" charset="-122"/>
              </a:rPr>
              <a:t>达成合作，用户通过</a:t>
            </a:r>
            <a:r>
              <a:rPr lang="en-US" altLang="zh-CN" dirty="0">
                <a:latin typeface="华文楷体" panose="02010600040101010101" pitchFamily="2" charset="-122"/>
                <a:ea typeface="华文楷体" panose="02010600040101010101" pitchFamily="2" charset="-122"/>
              </a:rPr>
              <a:t>360</a:t>
            </a:r>
            <a:r>
              <a:rPr lang="zh-CN" altLang="zh-CN" dirty="0">
                <a:latin typeface="华文楷体" panose="02010600040101010101" pitchFamily="2" charset="-122"/>
                <a:ea typeface="华文楷体" panose="02010600040101010101" pitchFamily="2" charset="-122"/>
              </a:rPr>
              <a:t>手机助手在不使用手机流量的情况下，一键将网站电子书下载安装到用户手机上</a:t>
            </a:r>
            <a:r>
              <a:rPr lang="zh-CN" altLang="zh-CN" dirty="0" smtClean="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截至</a:t>
            </a:r>
            <a:r>
              <a:rPr lang="en-US" altLang="zh-CN" dirty="0">
                <a:latin typeface="华文楷体" panose="02010600040101010101" pitchFamily="2" charset="-122"/>
                <a:ea typeface="华文楷体" panose="02010600040101010101" pitchFamily="2" charset="-122"/>
              </a:rPr>
              <a:t>2013</a:t>
            </a:r>
            <a:r>
              <a:rPr lang="zh-CN" altLang="zh-CN" dirty="0">
                <a:latin typeface="华文楷体" panose="02010600040101010101" pitchFamily="2" charset="-122"/>
                <a:ea typeface="华文楷体" panose="02010600040101010101" pitchFamily="2" charset="-122"/>
              </a:rPr>
              <a:t>年</a:t>
            </a:r>
            <a:r>
              <a:rPr lang="en-US" altLang="zh-CN" dirty="0">
                <a:latin typeface="华文楷体" panose="02010600040101010101" pitchFamily="2" charset="-122"/>
                <a:ea typeface="华文楷体" panose="02010600040101010101" pitchFamily="2" charset="-122"/>
              </a:rPr>
              <a:t>1</a:t>
            </a:r>
            <a:r>
              <a:rPr lang="zh-CN" altLang="zh-CN" dirty="0">
                <a:latin typeface="华文楷体" panose="02010600040101010101" pitchFamily="2" charset="-122"/>
                <a:ea typeface="华文楷体" panose="02010600040101010101" pitchFamily="2" charset="-122"/>
              </a:rPr>
              <a:t>月，</a:t>
            </a:r>
            <a:r>
              <a:rPr lang="en-US" altLang="zh-CN" dirty="0">
                <a:latin typeface="华文楷体" panose="02010600040101010101" pitchFamily="2" charset="-122"/>
                <a:ea typeface="华文楷体" panose="02010600040101010101" pitchFamily="2" charset="-122"/>
              </a:rPr>
              <a:t>360</a:t>
            </a:r>
            <a:r>
              <a:rPr lang="zh-CN" altLang="zh-CN" dirty="0">
                <a:latin typeface="华文楷体" panose="02010600040101010101" pitchFamily="2" charset="-122"/>
                <a:ea typeface="华文楷体" panose="02010600040101010101" pitchFamily="2" charset="-122"/>
              </a:rPr>
              <a:t>手机助手用户量超过</a:t>
            </a:r>
            <a:r>
              <a:rPr lang="en-US" altLang="zh-CN" dirty="0">
                <a:latin typeface="华文楷体" panose="02010600040101010101" pitchFamily="2" charset="-122"/>
                <a:ea typeface="华文楷体" panose="02010600040101010101" pitchFamily="2" charset="-122"/>
              </a:rPr>
              <a:t>2</a:t>
            </a:r>
            <a:r>
              <a:rPr lang="zh-CN" altLang="zh-CN" dirty="0">
                <a:latin typeface="华文楷体" panose="02010600040101010101" pitchFamily="2" charset="-122"/>
                <a:ea typeface="华文楷体" panose="02010600040101010101" pitchFamily="2" charset="-122"/>
              </a:rPr>
              <a:t>亿，累积下载超过</a:t>
            </a:r>
            <a:r>
              <a:rPr lang="en-US" altLang="zh-CN" dirty="0">
                <a:latin typeface="华文楷体" panose="02010600040101010101" pitchFamily="2" charset="-122"/>
                <a:ea typeface="华文楷体" panose="02010600040101010101" pitchFamily="2" charset="-122"/>
              </a:rPr>
              <a:t>70</a:t>
            </a:r>
            <a:r>
              <a:rPr lang="zh-CN" altLang="zh-CN" dirty="0">
                <a:latin typeface="华文楷体" panose="02010600040101010101" pitchFamily="2" charset="-122"/>
                <a:ea typeface="华文楷体" panose="02010600040101010101" pitchFamily="2" charset="-122"/>
              </a:rPr>
              <a:t>亿次</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a:latin typeface="华文楷体" panose="02010600040101010101" pitchFamily="2" charset="-122"/>
                <a:ea typeface="华文楷体" panose="02010600040101010101" pitchFamily="2" charset="-122"/>
              </a:rPr>
              <a:t> </a:t>
            </a:r>
            <a:r>
              <a:rPr lang="en-US" altLang="zh-CN" dirty="0">
                <a:latin typeface="华文楷体" panose="02010600040101010101" pitchFamily="2" charset="-122"/>
                <a:ea typeface="华文楷体" panose="02010600040101010101" pitchFamily="2" charset="-122"/>
              </a:rPr>
              <a:t>2012</a:t>
            </a:r>
            <a:r>
              <a:rPr lang="zh-CN" altLang="zh-CN" dirty="0">
                <a:latin typeface="华文楷体" panose="02010600040101010101" pitchFamily="2" charset="-122"/>
                <a:ea typeface="华文楷体" panose="02010600040101010101" pitchFamily="2" charset="-122"/>
              </a:rPr>
              <a:t>年中国移动手机阅读基地业务收入达到</a:t>
            </a:r>
            <a:r>
              <a:rPr lang="en-US" altLang="zh-CN" dirty="0">
                <a:latin typeface="华文楷体" panose="02010600040101010101" pitchFamily="2" charset="-122"/>
                <a:ea typeface="华文楷体" panose="02010600040101010101" pitchFamily="2" charset="-122"/>
              </a:rPr>
              <a:t>25</a:t>
            </a:r>
            <a:r>
              <a:rPr lang="zh-CN" altLang="zh-CN" dirty="0">
                <a:latin typeface="华文楷体" panose="02010600040101010101" pitchFamily="2" charset="-122"/>
                <a:ea typeface="华文楷体" panose="02010600040101010101" pitchFamily="2" charset="-122"/>
              </a:rPr>
              <a:t>亿，客户数突破了</a:t>
            </a:r>
            <a:r>
              <a:rPr lang="en-US" altLang="zh-CN" dirty="0">
                <a:latin typeface="华文楷体" panose="02010600040101010101" pitchFamily="2" charset="-122"/>
                <a:ea typeface="华文楷体" panose="02010600040101010101" pitchFamily="2" charset="-122"/>
              </a:rPr>
              <a:t>1</a:t>
            </a:r>
            <a:r>
              <a:rPr lang="zh-CN" altLang="zh-CN" dirty="0">
                <a:latin typeface="华文楷体" panose="02010600040101010101" pitchFamily="2" charset="-122"/>
                <a:ea typeface="华文楷体" panose="02010600040101010101" pitchFamily="2" charset="-122"/>
              </a:rPr>
              <a:t>亿、日均网页访问量达到</a:t>
            </a:r>
            <a:r>
              <a:rPr lang="en-US" altLang="zh-CN" dirty="0">
                <a:latin typeface="华文楷体" panose="02010600040101010101" pitchFamily="2" charset="-122"/>
                <a:ea typeface="华文楷体" panose="02010600040101010101" pitchFamily="2" charset="-122"/>
              </a:rPr>
              <a:t>5.8</a:t>
            </a:r>
            <a:r>
              <a:rPr lang="zh-CN" altLang="zh-CN" dirty="0">
                <a:latin typeface="华文楷体" panose="02010600040101010101" pitchFamily="2" charset="-122"/>
                <a:ea typeface="华文楷体" panose="02010600040101010101" pitchFamily="2" charset="-122"/>
              </a:rPr>
              <a:t>亿次，拥有</a:t>
            </a:r>
            <a:r>
              <a:rPr lang="en-US" altLang="zh-CN" dirty="0">
                <a:latin typeface="华文楷体" panose="02010600040101010101" pitchFamily="2" charset="-122"/>
                <a:ea typeface="华文楷体" panose="02010600040101010101" pitchFamily="2" charset="-122"/>
              </a:rPr>
              <a:t>35</a:t>
            </a:r>
            <a:r>
              <a:rPr lang="zh-CN" altLang="zh-CN" dirty="0">
                <a:latin typeface="华文楷体" panose="02010600040101010101" pitchFamily="2" charset="-122"/>
                <a:ea typeface="华文楷体" panose="02010600040101010101" pitchFamily="2" charset="-122"/>
              </a:rPr>
              <a:t>万册正版图书的</a:t>
            </a:r>
            <a:r>
              <a:rPr lang="zh-CN" altLang="zh-CN" dirty="0">
                <a:solidFill>
                  <a:srgbClr val="C00000"/>
                </a:solidFill>
                <a:latin typeface="华文楷体" panose="02010600040101010101" pitchFamily="2" charset="-122"/>
                <a:ea typeface="华文楷体" panose="02010600040101010101" pitchFamily="2" charset="-122"/>
              </a:rPr>
              <a:t>大型移动阅读平台</a:t>
            </a:r>
            <a:r>
              <a:rPr lang="zh-CN" altLang="zh-CN" dirty="0">
                <a:latin typeface="华文楷体" panose="02010600040101010101" pitchFamily="2" charset="-122"/>
                <a:ea typeface="华文楷体" panose="02010600040101010101" pitchFamily="2" charset="-122"/>
              </a:rPr>
              <a:t>，已跃升成为中国数字阅读产业的中坚力量。</a:t>
            </a:r>
          </a:p>
          <a:p>
            <a:pPr lvl="1"/>
            <a:endParaRPr lang="zh-CN" altLang="zh-CN" dirty="0">
              <a:latin typeface="华文楷体" panose="02010600040101010101" pitchFamily="2" charset="-122"/>
              <a:ea typeface="华文楷体" panose="02010600040101010101" pitchFamily="2" charset="-122"/>
            </a:endParaRPr>
          </a:p>
          <a:p>
            <a:pPr marL="0" indent="0">
              <a:buNone/>
            </a:pPr>
            <a:endParaRPr lang="zh-CN" altLang="en-US" dirty="0"/>
          </a:p>
        </p:txBody>
      </p:sp>
    </p:spTree>
    <p:extLst>
      <p:ext uri="{BB962C8B-B14F-4D97-AF65-F5344CB8AC3E}">
        <p14:creationId xmlns:p14="http://schemas.microsoft.com/office/powerpoint/2010/main" val="415555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868362"/>
          </a:xfrm>
        </p:spPr>
        <p:txBody>
          <a:bodyPr/>
          <a:lstStyle/>
          <a:p>
            <a:r>
              <a:rPr lang="zh-CN" altLang="en-US" b="1" dirty="0">
                <a:solidFill>
                  <a:schemeClr val="accent2"/>
                </a:solidFill>
                <a:latin typeface="华文楷体" panose="02010600040101010101" pitchFamily="2" charset="-122"/>
                <a:ea typeface="华文楷体" panose="02010600040101010101" pitchFamily="2" charset="-122"/>
              </a:rPr>
              <a:t>３、</a:t>
            </a:r>
            <a:r>
              <a:rPr lang="zh-CN" altLang="zh-CN" b="1" dirty="0">
                <a:solidFill>
                  <a:schemeClr val="accent2"/>
                </a:solidFill>
                <a:latin typeface="华文楷体" panose="02010600040101010101" pitchFamily="2" charset="-122"/>
                <a:ea typeface="华文楷体" panose="02010600040101010101" pitchFamily="2" charset="-122"/>
              </a:rPr>
              <a:t>国内</a:t>
            </a:r>
            <a:r>
              <a:rPr lang="zh-CN" altLang="en-US" b="1" dirty="0">
                <a:solidFill>
                  <a:schemeClr val="accent2"/>
                </a:solidFill>
                <a:latin typeface="华文楷体" panose="02010600040101010101" pitchFamily="2" charset="-122"/>
                <a:ea typeface="华文楷体" panose="02010600040101010101" pitchFamily="2" charset="-122"/>
              </a:rPr>
              <a:t>外</a:t>
            </a:r>
            <a:r>
              <a:rPr lang="zh-CN" altLang="zh-CN" b="1" dirty="0">
                <a:solidFill>
                  <a:schemeClr val="accent2"/>
                </a:solidFill>
                <a:latin typeface="华文楷体" panose="02010600040101010101" pitchFamily="2" charset="-122"/>
                <a:ea typeface="华文楷体" panose="02010600040101010101" pitchFamily="2" charset="-122"/>
              </a:rPr>
              <a:t>数字</a:t>
            </a:r>
            <a:r>
              <a:rPr lang="zh-CN" altLang="en-US" b="1" dirty="0">
                <a:solidFill>
                  <a:schemeClr val="accent2"/>
                </a:solidFill>
                <a:latin typeface="华文楷体" panose="02010600040101010101" pitchFamily="2" charset="-122"/>
                <a:ea typeface="华文楷体" panose="02010600040101010101" pitchFamily="2" charset="-122"/>
              </a:rPr>
              <a:t>阅读</a:t>
            </a:r>
            <a:endParaRPr lang="zh-CN" altLang="en-US" dirty="0"/>
          </a:p>
        </p:txBody>
      </p:sp>
      <p:pic>
        <p:nvPicPr>
          <p:cNvPr id="1024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5095"/>
            <a:ext cx="4114800" cy="2845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5912189" y="4731209"/>
            <a:ext cx="3014482" cy="1667806"/>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40261"/>
            <a:ext cx="2951660" cy="201551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6856" y="4648200"/>
            <a:ext cx="3062287" cy="175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460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274638"/>
            <a:ext cx="8153400" cy="715962"/>
          </a:xfrm>
          <a:ln>
            <a:solidFill>
              <a:schemeClr val="accent1"/>
            </a:solidFill>
          </a:ln>
          <a:effectLst>
            <a:glow rad="101600">
              <a:schemeClr val="accent1">
                <a:satMod val="175000"/>
                <a:alpha val="40000"/>
              </a:schemeClr>
            </a:glow>
          </a:effectLst>
        </p:spPr>
        <p:txBody>
          <a:bodyPr>
            <a:normAutofit/>
          </a:bodyPr>
          <a:lstStyle/>
          <a:p>
            <a:r>
              <a:rPr lang="zh-CN" altLang="en-US" sz="3200" dirty="0" smtClean="0">
                <a:solidFill>
                  <a:srgbClr val="C00000"/>
                </a:solidFill>
                <a:latin typeface="华文楷体" panose="02010600040101010101" pitchFamily="2" charset="-122"/>
                <a:ea typeface="华文楷体" panose="02010600040101010101" pitchFamily="2" charset="-122"/>
              </a:rPr>
              <a:t>４、数字图书馆在教育信息化建设中的作用</a:t>
            </a:r>
            <a:endParaRPr lang="zh-CN" altLang="en-US" sz="3200" dirty="0">
              <a:solidFill>
                <a:srgbClr val="C00000"/>
              </a:solidFill>
              <a:latin typeface="华文楷体" panose="02010600040101010101" pitchFamily="2" charset="-122"/>
              <a:ea typeface="华文楷体" panose="02010600040101010101" pitchFamily="2" charset="-122"/>
            </a:endParaRPr>
          </a:p>
        </p:txBody>
      </p:sp>
      <p:sp>
        <p:nvSpPr>
          <p:cNvPr id="3" name="内容占位符 2"/>
          <p:cNvSpPr>
            <a:spLocks noGrp="1"/>
          </p:cNvSpPr>
          <p:nvPr>
            <p:ph sz="quarter" idx="1"/>
          </p:nvPr>
        </p:nvSpPr>
        <p:spPr>
          <a:xfrm>
            <a:off x="533400" y="1219200"/>
            <a:ext cx="8153400" cy="4800600"/>
          </a:xfrm>
        </p:spPr>
        <p:txBody>
          <a:bodyPr>
            <a:normAutofit/>
          </a:bodyPr>
          <a:lstStyle/>
          <a:p>
            <a:r>
              <a:rPr lang="zh-CN" altLang="zh-CN" dirty="0">
                <a:latin typeface="华文楷体" panose="02010600040101010101" pitchFamily="2" charset="-122"/>
                <a:ea typeface="华文楷体" panose="02010600040101010101" pitchFamily="2" charset="-122"/>
              </a:rPr>
              <a:t>当前和今后一个时期，教育部将大力推进</a:t>
            </a:r>
            <a:r>
              <a:rPr lang="en-US" altLang="zh-CN" dirty="0">
                <a:latin typeface="华文楷体" panose="02010600040101010101" pitchFamily="2" charset="-122"/>
                <a:ea typeface="华文楷体" panose="02010600040101010101" pitchFamily="2" charset="-122"/>
              </a:rPr>
              <a:t>“</a:t>
            </a:r>
            <a:r>
              <a:rPr lang="zh-CN" altLang="zh-CN" b="1" dirty="0">
                <a:solidFill>
                  <a:srgbClr val="C00000"/>
                </a:solidFill>
                <a:latin typeface="华文楷体" panose="02010600040101010101" pitchFamily="2" charset="-122"/>
                <a:ea typeface="华文楷体" panose="02010600040101010101" pitchFamily="2" charset="-122"/>
              </a:rPr>
              <a:t>三通两平台</a:t>
            </a:r>
            <a:r>
              <a:rPr lang="en-US" altLang="zh-CN"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建设，即</a:t>
            </a:r>
            <a:r>
              <a:rPr lang="zh-CN" altLang="zh-CN" dirty="0">
                <a:solidFill>
                  <a:srgbClr val="C00000"/>
                </a:solidFill>
                <a:latin typeface="华文楷体" panose="02010600040101010101" pitchFamily="2" charset="-122"/>
                <a:ea typeface="华文楷体" panose="02010600040101010101" pitchFamily="2" charset="-122"/>
              </a:rPr>
              <a:t>宽带网络</a:t>
            </a:r>
            <a:r>
              <a:rPr lang="zh-CN" altLang="zh-CN" u="sng" dirty="0">
                <a:solidFill>
                  <a:srgbClr val="C00000"/>
                </a:solidFill>
                <a:latin typeface="华文楷体" panose="02010600040101010101" pitchFamily="2" charset="-122"/>
                <a:ea typeface="华文楷体" panose="02010600040101010101" pitchFamily="2" charset="-122"/>
              </a:rPr>
              <a:t>校校通</a:t>
            </a:r>
            <a:r>
              <a:rPr lang="zh-CN" altLang="zh-CN" dirty="0">
                <a:latin typeface="华文楷体" panose="02010600040101010101" pitchFamily="2" charset="-122"/>
                <a:ea typeface="华文楷体" panose="02010600040101010101" pitchFamily="2" charset="-122"/>
              </a:rPr>
              <a:t>、</a:t>
            </a:r>
            <a:r>
              <a:rPr lang="zh-CN" altLang="zh-CN" dirty="0">
                <a:solidFill>
                  <a:srgbClr val="C00000"/>
                </a:solidFill>
                <a:latin typeface="华文楷体" panose="02010600040101010101" pitchFamily="2" charset="-122"/>
                <a:ea typeface="华文楷体" panose="02010600040101010101" pitchFamily="2" charset="-122"/>
              </a:rPr>
              <a:t>优质资源</a:t>
            </a:r>
            <a:r>
              <a:rPr lang="zh-CN" altLang="zh-CN" u="sng" dirty="0">
                <a:solidFill>
                  <a:srgbClr val="C00000"/>
                </a:solidFill>
                <a:latin typeface="华文楷体" panose="02010600040101010101" pitchFamily="2" charset="-122"/>
                <a:ea typeface="华文楷体" panose="02010600040101010101" pitchFamily="2" charset="-122"/>
              </a:rPr>
              <a:t>班班通</a:t>
            </a:r>
            <a:r>
              <a:rPr lang="zh-CN" altLang="zh-CN" dirty="0">
                <a:latin typeface="华文楷体" panose="02010600040101010101" pitchFamily="2" charset="-122"/>
                <a:ea typeface="华文楷体" panose="02010600040101010101" pitchFamily="2" charset="-122"/>
              </a:rPr>
              <a:t>、</a:t>
            </a:r>
            <a:r>
              <a:rPr lang="zh-CN" altLang="zh-CN" dirty="0">
                <a:solidFill>
                  <a:srgbClr val="C00000"/>
                </a:solidFill>
                <a:latin typeface="华文楷体" panose="02010600040101010101" pitchFamily="2" charset="-122"/>
                <a:ea typeface="华文楷体" panose="02010600040101010101" pitchFamily="2" charset="-122"/>
              </a:rPr>
              <a:t>网络学习空间</a:t>
            </a:r>
            <a:r>
              <a:rPr lang="zh-CN" altLang="zh-CN" u="sng" dirty="0">
                <a:solidFill>
                  <a:srgbClr val="C00000"/>
                </a:solidFill>
                <a:latin typeface="华文楷体" panose="02010600040101010101" pitchFamily="2" charset="-122"/>
                <a:ea typeface="华文楷体" panose="02010600040101010101" pitchFamily="2" charset="-122"/>
              </a:rPr>
              <a:t>人人通</a:t>
            </a:r>
            <a:r>
              <a:rPr lang="zh-CN" altLang="zh-CN" dirty="0">
                <a:latin typeface="华文楷体" panose="02010600040101010101" pitchFamily="2" charset="-122"/>
                <a:ea typeface="华文楷体" panose="02010600040101010101" pitchFamily="2" charset="-122"/>
              </a:rPr>
              <a:t>，建设</a:t>
            </a:r>
            <a:r>
              <a:rPr lang="zh-CN" altLang="zh-CN" u="sng" dirty="0">
                <a:solidFill>
                  <a:srgbClr val="C00000"/>
                </a:solidFill>
                <a:latin typeface="华文楷体" panose="02010600040101010101" pitchFamily="2" charset="-122"/>
                <a:ea typeface="华文楷体" panose="02010600040101010101" pitchFamily="2" charset="-122"/>
              </a:rPr>
              <a:t>教育资源</a:t>
            </a:r>
            <a:r>
              <a:rPr lang="zh-CN" altLang="zh-CN" dirty="0">
                <a:latin typeface="华文楷体" panose="02010600040101010101" pitchFamily="2" charset="-122"/>
                <a:ea typeface="华文楷体" panose="02010600040101010101" pitchFamily="2" charset="-122"/>
              </a:rPr>
              <a:t>公共服务平台、</a:t>
            </a:r>
            <a:r>
              <a:rPr lang="zh-CN" altLang="zh-CN" u="sng" dirty="0">
                <a:solidFill>
                  <a:srgbClr val="C00000"/>
                </a:solidFill>
                <a:latin typeface="华文楷体" panose="02010600040101010101" pitchFamily="2" charset="-122"/>
                <a:ea typeface="华文楷体" panose="02010600040101010101" pitchFamily="2" charset="-122"/>
              </a:rPr>
              <a:t>教育管理</a:t>
            </a:r>
            <a:r>
              <a:rPr lang="zh-CN" altLang="zh-CN" dirty="0">
                <a:latin typeface="华文楷体" panose="02010600040101010101" pitchFamily="2" charset="-122"/>
                <a:ea typeface="华文楷体" panose="02010600040101010101" pitchFamily="2" charset="-122"/>
              </a:rPr>
              <a:t>公共服务平台</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zh-CN" altLang="zh-CN" dirty="0" smtClean="0">
                <a:latin typeface="华文楷体" panose="02010600040101010101" pitchFamily="2" charset="-122"/>
                <a:ea typeface="华文楷体" panose="02010600040101010101" pitchFamily="2" charset="-122"/>
              </a:rPr>
              <a:t>力争</a:t>
            </a:r>
            <a:r>
              <a:rPr lang="zh-CN" altLang="zh-CN" dirty="0">
                <a:latin typeface="华文楷体" panose="02010600040101010101" pitchFamily="2" charset="-122"/>
                <a:ea typeface="华文楷体" panose="02010600040101010101" pitchFamily="2" charset="-122"/>
              </a:rPr>
              <a:t>实现</a:t>
            </a:r>
            <a:r>
              <a:rPr lang="zh-CN" altLang="zh-CN" b="1" dirty="0">
                <a:solidFill>
                  <a:srgbClr val="C00000"/>
                </a:solidFill>
                <a:latin typeface="华文楷体" panose="02010600040101010101" pitchFamily="2" charset="-122"/>
                <a:ea typeface="华文楷体" panose="02010600040101010101" pitchFamily="2" charset="-122"/>
              </a:rPr>
              <a:t>四个新突破</a:t>
            </a:r>
            <a:r>
              <a:rPr lang="zh-CN" altLang="zh-CN" dirty="0">
                <a:latin typeface="华文楷体" panose="02010600040101010101" pitchFamily="2" charset="-122"/>
                <a:ea typeface="华文楷体" panose="02010600040101010101" pitchFamily="2" charset="-122"/>
              </a:rPr>
              <a:t>，即教育信息化</a:t>
            </a:r>
            <a:r>
              <a:rPr lang="zh-CN" altLang="zh-CN" dirty="0">
                <a:solidFill>
                  <a:srgbClr val="C00000"/>
                </a:solidFill>
                <a:latin typeface="华文楷体" panose="02010600040101010101" pitchFamily="2" charset="-122"/>
                <a:ea typeface="华文楷体" panose="02010600040101010101" pitchFamily="2" charset="-122"/>
              </a:rPr>
              <a:t>基础设施</a:t>
            </a:r>
            <a:r>
              <a:rPr lang="zh-CN" altLang="zh-CN" dirty="0">
                <a:latin typeface="华文楷体" panose="02010600040101010101" pitchFamily="2" charset="-122"/>
                <a:ea typeface="华文楷体" panose="02010600040101010101" pitchFamily="2" charset="-122"/>
              </a:rPr>
              <a:t>建设新突破、优质数字教育</a:t>
            </a:r>
            <a:r>
              <a:rPr lang="zh-CN" altLang="zh-CN" dirty="0">
                <a:solidFill>
                  <a:srgbClr val="C00000"/>
                </a:solidFill>
                <a:latin typeface="华文楷体" panose="02010600040101010101" pitchFamily="2" charset="-122"/>
                <a:ea typeface="华文楷体" panose="02010600040101010101" pitchFamily="2" charset="-122"/>
              </a:rPr>
              <a:t>资源共建共享</a:t>
            </a:r>
            <a:r>
              <a:rPr lang="zh-CN" altLang="zh-CN" dirty="0">
                <a:latin typeface="华文楷体" panose="02010600040101010101" pitchFamily="2" charset="-122"/>
                <a:ea typeface="华文楷体" panose="02010600040101010101" pitchFamily="2" charset="-122"/>
              </a:rPr>
              <a:t>新突破、信息技术与教育教学</a:t>
            </a:r>
            <a:r>
              <a:rPr lang="zh-CN" altLang="zh-CN" dirty="0">
                <a:solidFill>
                  <a:srgbClr val="C00000"/>
                </a:solidFill>
                <a:latin typeface="华文楷体" panose="02010600040101010101" pitchFamily="2" charset="-122"/>
                <a:ea typeface="华文楷体" panose="02010600040101010101" pitchFamily="2" charset="-122"/>
              </a:rPr>
              <a:t>深度融合</a:t>
            </a:r>
            <a:r>
              <a:rPr lang="zh-CN" altLang="zh-CN" dirty="0">
                <a:latin typeface="华文楷体" panose="02010600040101010101" pitchFamily="2" charset="-122"/>
                <a:ea typeface="华文楷体" panose="02010600040101010101" pitchFamily="2" charset="-122"/>
              </a:rPr>
              <a:t>新突破、教育信息化</a:t>
            </a:r>
            <a:r>
              <a:rPr lang="zh-CN" altLang="zh-CN" dirty="0">
                <a:solidFill>
                  <a:srgbClr val="C00000"/>
                </a:solidFill>
                <a:latin typeface="华文楷体" panose="02010600040101010101" pitchFamily="2" charset="-122"/>
                <a:ea typeface="华文楷体" panose="02010600040101010101" pitchFamily="2" charset="-122"/>
              </a:rPr>
              <a:t>科学发展机制</a:t>
            </a:r>
            <a:r>
              <a:rPr lang="zh-CN" altLang="zh-CN" dirty="0">
                <a:latin typeface="华文楷体" panose="02010600040101010101" pitchFamily="2" charset="-122"/>
                <a:ea typeface="华文楷体" panose="02010600040101010101" pitchFamily="2" charset="-122"/>
              </a:rPr>
              <a:t>新突破</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en-US" altLang="zh-CN" dirty="0" smtClean="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三通</a:t>
            </a:r>
            <a:r>
              <a:rPr lang="en-US" altLang="zh-CN"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之间是相互关联的，</a:t>
            </a:r>
            <a:r>
              <a:rPr lang="en-US" altLang="zh-CN" dirty="0">
                <a:latin typeface="华文楷体" panose="02010600040101010101" pitchFamily="2" charset="-122"/>
                <a:ea typeface="华文楷体" panose="02010600040101010101" pitchFamily="2" charset="-122"/>
              </a:rPr>
              <a:t>“</a:t>
            </a:r>
            <a:r>
              <a:rPr lang="zh-CN" altLang="zh-CN" dirty="0">
                <a:solidFill>
                  <a:srgbClr val="C00000"/>
                </a:solidFill>
                <a:latin typeface="华文楷体" panose="02010600040101010101" pitchFamily="2" charset="-122"/>
                <a:ea typeface="华文楷体" panose="02010600040101010101" pitchFamily="2" charset="-122"/>
              </a:rPr>
              <a:t>校校通</a:t>
            </a:r>
            <a:r>
              <a:rPr lang="en-US" altLang="zh-CN"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是基础，</a:t>
            </a:r>
            <a:r>
              <a:rPr lang="en-US" altLang="zh-CN" dirty="0">
                <a:latin typeface="华文楷体" panose="02010600040101010101" pitchFamily="2" charset="-122"/>
                <a:ea typeface="华文楷体" panose="02010600040101010101" pitchFamily="2" charset="-122"/>
              </a:rPr>
              <a:t>“</a:t>
            </a:r>
            <a:r>
              <a:rPr lang="zh-CN" altLang="zh-CN" dirty="0">
                <a:solidFill>
                  <a:srgbClr val="C00000"/>
                </a:solidFill>
                <a:latin typeface="华文楷体" panose="02010600040101010101" pitchFamily="2" charset="-122"/>
                <a:ea typeface="华文楷体" panose="02010600040101010101" pitchFamily="2" charset="-122"/>
              </a:rPr>
              <a:t>班班通</a:t>
            </a:r>
            <a:r>
              <a:rPr lang="en-US" altLang="zh-CN" dirty="0">
                <a:latin typeface="华文楷体" panose="02010600040101010101" pitchFamily="2" charset="-122"/>
                <a:ea typeface="华文楷体" panose="02010600040101010101" pitchFamily="2" charset="-122"/>
              </a:rPr>
              <a:t>”</a:t>
            </a:r>
            <a:r>
              <a:rPr lang="zh-CN" altLang="zh-CN" dirty="0" smtClean="0">
                <a:latin typeface="华文楷体" panose="02010600040101010101" pitchFamily="2" charset="-122"/>
                <a:ea typeface="华文楷体" panose="02010600040101010101" pitchFamily="2" charset="-122"/>
              </a:rPr>
              <a:t>是关键， </a:t>
            </a:r>
            <a:r>
              <a:rPr lang="en-US" altLang="zh-CN" dirty="0" smtClean="0">
                <a:latin typeface="华文楷体" panose="02010600040101010101" pitchFamily="2" charset="-122"/>
                <a:ea typeface="华文楷体" panose="02010600040101010101" pitchFamily="2" charset="-122"/>
              </a:rPr>
              <a:t>“</a:t>
            </a:r>
            <a:r>
              <a:rPr lang="zh-CN" altLang="zh-CN" dirty="0">
                <a:solidFill>
                  <a:srgbClr val="C00000"/>
                </a:solidFill>
                <a:latin typeface="华文楷体" panose="02010600040101010101" pitchFamily="2" charset="-122"/>
                <a:ea typeface="华文楷体" panose="02010600040101010101" pitchFamily="2" charset="-122"/>
              </a:rPr>
              <a:t>人人通</a:t>
            </a:r>
            <a:r>
              <a:rPr lang="en-US" altLang="zh-CN" dirty="0" smtClean="0">
                <a:latin typeface="华文楷体" panose="02010600040101010101" pitchFamily="2" charset="-122"/>
                <a:ea typeface="华文楷体" panose="02010600040101010101" pitchFamily="2" charset="-122"/>
              </a:rPr>
              <a:t>”</a:t>
            </a:r>
            <a:r>
              <a:rPr lang="zh-CN" altLang="zh-CN" dirty="0" smtClean="0">
                <a:latin typeface="华文楷体" panose="02010600040101010101" pitchFamily="2" charset="-122"/>
                <a:ea typeface="华文楷体" panose="02010600040101010101" pitchFamily="2" charset="-122"/>
              </a:rPr>
              <a:t> 是目标</a:t>
            </a:r>
            <a:r>
              <a:rPr lang="zh-CN" altLang="zh-CN" dirty="0">
                <a:latin typeface="华文楷体" panose="02010600040101010101" pitchFamily="2" charset="-122"/>
                <a:ea typeface="华文楷体" panose="02010600040101010101" pitchFamily="2" charset="-122"/>
              </a:rPr>
              <a:t>，是本质的核心点。</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134709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81000"/>
            <a:ext cx="8153400" cy="715962"/>
          </a:xfrm>
          <a:ln>
            <a:solidFill>
              <a:schemeClr val="accent1"/>
            </a:solidFill>
          </a:ln>
          <a:effectLst>
            <a:glow rad="101600">
              <a:schemeClr val="accent1">
                <a:satMod val="175000"/>
                <a:alpha val="40000"/>
              </a:schemeClr>
            </a:glow>
          </a:effectLst>
        </p:spPr>
        <p:txBody>
          <a:bodyPr>
            <a:normAutofit/>
          </a:bodyPr>
          <a:lstStyle/>
          <a:p>
            <a:r>
              <a:rPr lang="zh-CN" altLang="en-US" sz="2800" b="1" dirty="0" smtClean="0">
                <a:solidFill>
                  <a:srgbClr val="C00000"/>
                </a:solidFill>
                <a:latin typeface="华文楷体" panose="02010600040101010101" pitchFamily="2" charset="-122"/>
                <a:ea typeface="华文楷体" panose="02010600040101010101" pitchFamily="2" charset="-122"/>
              </a:rPr>
              <a:t>４、中小学数字</a:t>
            </a:r>
            <a:r>
              <a:rPr lang="zh-CN" altLang="en-US" sz="2800" b="1" dirty="0">
                <a:solidFill>
                  <a:srgbClr val="C00000"/>
                </a:solidFill>
                <a:latin typeface="华文楷体" panose="02010600040101010101" pitchFamily="2" charset="-122"/>
                <a:ea typeface="华文楷体" panose="02010600040101010101" pitchFamily="2" charset="-122"/>
              </a:rPr>
              <a:t>图书馆在教育信息化建设中的作用</a:t>
            </a:r>
            <a:endParaRPr lang="zh-CN" altLang="en-US" sz="2800" b="1" dirty="0"/>
          </a:p>
        </p:txBody>
      </p:sp>
      <p:sp>
        <p:nvSpPr>
          <p:cNvPr id="3" name="内容占位符 2"/>
          <p:cNvSpPr>
            <a:spLocks noGrp="1"/>
          </p:cNvSpPr>
          <p:nvPr>
            <p:ph sz="quarter" idx="1"/>
          </p:nvPr>
        </p:nvSpPr>
        <p:spPr>
          <a:xfrm>
            <a:off x="685800" y="1371600"/>
            <a:ext cx="8001000" cy="4800600"/>
          </a:xfrm>
        </p:spPr>
        <p:txBody>
          <a:bodyPr>
            <a:normAutofit lnSpcReduction="10000"/>
          </a:bodyPr>
          <a:lstStyle/>
          <a:p>
            <a:r>
              <a:rPr lang="zh-CN" altLang="en-US" dirty="0" smtClean="0">
                <a:solidFill>
                  <a:srgbClr val="C00000"/>
                </a:solidFill>
                <a:latin typeface="华文楷体" panose="02010600040101010101" pitchFamily="2" charset="-122"/>
                <a:ea typeface="华文楷体" panose="02010600040101010101" pitchFamily="2" charset="-122"/>
              </a:rPr>
              <a:t>中小学</a:t>
            </a:r>
            <a:r>
              <a:rPr lang="zh-CN" altLang="en-US" dirty="0">
                <a:solidFill>
                  <a:srgbClr val="C00000"/>
                </a:solidFill>
                <a:latin typeface="华文楷体" panose="02010600040101010101" pitchFamily="2" charset="-122"/>
                <a:ea typeface="华文楷体" panose="02010600040101010101" pitchFamily="2" charset="-122"/>
              </a:rPr>
              <a:t>数字</a:t>
            </a:r>
            <a:r>
              <a:rPr lang="zh-CN" altLang="en-US" dirty="0" smtClean="0">
                <a:solidFill>
                  <a:srgbClr val="C00000"/>
                </a:solidFill>
                <a:latin typeface="华文楷体" panose="02010600040101010101" pitchFamily="2" charset="-122"/>
                <a:ea typeface="华文楷体" panose="02010600040101010101" pitchFamily="2" charset="-122"/>
              </a:rPr>
              <a:t>图书馆</a:t>
            </a:r>
            <a:r>
              <a:rPr lang="zh-CN" altLang="en-US" dirty="0" smtClean="0">
                <a:latin typeface="华文楷体" panose="02010600040101010101" pitchFamily="2" charset="-122"/>
                <a:ea typeface="华文楷体" panose="02010600040101010101" pitchFamily="2" charset="-122"/>
              </a:rPr>
              <a:t>将成为</a:t>
            </a:r>
            <a:r>
              <a:rPr lang="zh-CN" altLang="en-US" dirty="0">
                <a:latin typeface="华文楷体" panose="02010600040101010101" pitchFamily="2" charset="-122"/>
                <a:ea typeface="华文楷体" panose="02010600040101010101" pitchFamily="2" charset="-122"/>
              </a:rPr>
              <a:t>教育信息化新的热点，并将进一步发展成为中小学校未来的“</a:t>
            </a:r>
            <a:r>
              <a:rPr lang="zh-CN" altLang="en-US" dirty="0">
                <a:solidFill>
                  <a:srgbClr val="C00000"/>
                </a:solidFill>
                <a:latin typeface="华文楷体" panose="02010600040101010101" pitchFamily="2" charset="-122"/>
                <a:ea typeface="华文楷体" panose="02010600040101010101" pitchFamily="2" charset="-122"/>
              </a:rPr>
              <a:t>信息资源中心</a:t>
            </a:r>
            <a:r>
              <a:rPr lang="zh-CN" altLang="en-US" dirty="0">
                <a:latin typeface="华文楷体" panose="02010600040101010101" pitchFamily="2" charset="-122"/>
                <a:ea typeface="华文楷体" panose="02010600040101010101" pitchFamily="2" charset="-122"/>
              </a:rPr>
              <a:t>”和“</a:t>
            </a:r>
            <a:r>
              <a:rPr lang="zh-CN" altLang="en-US" dirty="0">
                <a:solidFill>
                  <a:srgbClr val="C00000"/>
                </a:solidFill>
                <a:latin typeface="华文楷体" panose="02010600040101010101" pitchFamily="2" charset="-122"/>
                <a:ea typeface="华文楷体" panose="02010600040101010101" pitchFamily="2" charset="-122"/>
              </a:rPr>
              <a:t>知识中心</a:t>
            </a:r>
            <a:r>
              <a:rPr lang="zh-CN" altLang="en-US" dirty="0">
                <a:latin typeface="华文楷体" panose="02010600040101010101" pitchFamily="2" charset="-122"/>
                <a:ea typeface="华文楷体" panose="02010600040101010101" pitchFamily="2" charset="-122"/>
              </a:rPr>
              <a:t>”</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zh-CN" altLang="en-US" dirty="0" smtClean="0">
                <a:solidFill>
                  <a:srgbClr val="C00000"/>
                </a:solidFill>
                <a:latin typeface="华文楷体" panose="02010600040101010101" pitchFamily="2" charset="-122"/>
                <a:ea typeface="华文楷体" panose="02010600040101010101" pitchFamily="2" charset="-122"/>
              </a:rPr>
              <a:t>服务模式需要转型</a:t>
            </a:r>
            <a:r>
              <a:rPr lang="zh-CN" altLang="en-US" dirty="0" smtClean="0">
                <a:latin typeface="华文楷体" panose="02010600040101010101" pitchFamily="2" charset="-122"/>
                <a:ea typeface="华文楷体" panose="02010600040101010101" pitchFamily="2" charset="-122"/>
              </a:rPr>
              <a:t>：图书馆</a:t>
            </a:r>
            <a:r>
              <a:rPr lang="zh-CN" altLang="en-US" dirty="0">
                <a:latin typeface="华文楷体" panose="02010600040101010101" pitchFamily="2" charset="-122"/>
                <a:ea typeface="华文楷体" panose="02010600040101010101" pitchFamily="2" charset="-122"/>
              </a:rPr>
              <a:t>信息资源的建设必须向数字化和网络化方向</a:t>
            </a:r>
            <a:r>
              <a:rPr lang="zh-CN" altLang="en-US" dirty="0" smtClean="0">
                <a:latin typeface="华文楷体" panose="02010600040101010101" pitchFamily="2" charset="-122"/>
                <a:ea typeface="华文楷体" panose="02010600040101010101" pitchFamily="2" charset="-122"/>
              </a:rPr>
              <a:t>发展，</a:t>
            </a:r>
            <a:r>
              <a:rPr lang="zh-CN" altLang="en-US" dirty="0">
                <a:latin typeface="华文楷体" panose="02010600040101010101" pitchFamily="2" charset="-122"/>
                <a:ea typeface="华文楷体" panose="02010600040101010101" pitchFamily="2" charset="-122"/>
              </a:rPr>
              <a:t>使教育信息资源数字化、网络化、校本化，实现辐射型的共享服务活动，为新课程进行数字化教育信息服务</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zh-CN" altLang="en-US" dirty="0">
                <a:solidFill>
                  <a:srgbClr val="C00000"/>
                </a:solidFill>
                <a:latin typeface="华文楷体" panose="02010600040101010101" pitchFamily="2" charset="-122"/>
                <a:ea typeface="华文楷体" panose="02010600040101010101" pitchFamily="2" charset="-122"/>
              </a:rPr>
              <a:t>管理模式需要转型</a:t>
            </a:r>
            <a:r>
              <a:rPr lang="zh-CN" altLang="en-US" dirty="0" smtClean="0">
                <a:latin typeface="华文楷体" panose="02010600040101010101" pitchFamily="2" charset="-122"/>
                <a:ea typeface="华文楷体" panose="02010600040101010101" pitchFamily="2" charset="-122"/>
              </a:rPr>
              <a:t>：要</a:t>
            </a:r>
            <a:r>
              <a:rPr lang="zh-CN" altLang="en-US" dirty="0">
                <a:latin typeface="华文楷体" panose="02010600040101010101" pitchFamily="2" charset="-122"/>
                <a:ea typeface="华文楷体" panose="02010600040101010101" pitchFamily="2" charset="-122"/>
              </a:rPr>
              <a:t>加强电子出版物建设</a:t>
            </a:r>
            <a:r>
              <a:rPr lang="zh-CN" altLang="en-US" dirty="0" smtClean="0">
                <a:latin typeface="华文楷体" panose="02010600040101010101" pitchFamily="2" charset="-122"/>
                <a:ea typeface="华文楷体" panose="02010600040101010101" pitchFamily="2" charset="-122"/>
              </a:rPr>
              <a:t>，采购的电子出版物要与</a:t>
            </a:r>
            <a:r>
              <a:rPr lang="zh-CN" altLang="en-US" dirty="0">
                <a:latin typeface="华文楷体" panose="02010600040101010101" pitchFamily="2" charset="-122"/>
                <a:ea typeface="华文楷体" panose="02010600040101010101" pitchFamily="2" charset="-122"/>
              </a:rPr>
              <a:t>教学实践相</a:t>
            </a:r>
            <a:r>
              <a:rPr lang="zh-CN" altLang="en-US" dirty="0" smtClean="0">
                <a:latin typeface="华文楷体" panose="02010600040101010101" pitchFamily="2" charset="-122"/>
                <a:ea typeface="华文楷体" panose="02010600040101010101" pitchFamily="2" charset="-122"/>
              </a:rPr>
              <a:t>配套，要</a:t>
            </a:r>
            <a:r>
              <a:rPr lang="zh-CN" altLang="en-US" dirty="0">
                <a:latin typeface="华文楷体" panose="02010600040101010101" pitchFamily="2" charset="-122"/>
                <a:ea typeface="华文楷体" panose="02010600040101010101" pitchFamily="2" charset="-122"/>
              </a:rPr>
              <a:t>重视原有重点馆藏、各类工具书的数字化加工，逐步实现馆藏信息的数字化转换，实现馆藏书目数据库上网服务，满足于新课程教学与实践的需求。</a:t>
            </a:r>
            <a:endParaRPr lang="en-US" altLang="zh-CN" dirty="0" smtClean="0">
              <a:latin typeface="华文楷体" panose="02010600040101010101" pitchFamily="2" charset="-122"/>
              <a:ea typeface="华文楷体" panose="02010600040101010101" pitchFamily="2" charset="-122"/>
            </a:endParaRPr>
          </a:p>
          <a:p>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120740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381000"/>
            <a:ext cx="7772400" cy="868362"/>
          </a:xfrm>
          <a:ln>
            <a:solidFill>
              <a:schemeClr val="accent3"/>
            </a:solidFill>
          </a:ln>
          <a:effectLst>
            <a:glow rad="228600">
              <a:schemeClr val="accent3">
                <a:satMod val="175000"/>
                <a:alpha val="40000"/>
              </a:schemeClr>
            </a:glow>
          </a:effectLst>
        </p:spPr>
        <p:txBody>
          <a:bodyPr>
            <a:normAutofit/>
          </a:bodyPr>
          <a:lstStyle/>
          <a:p>
            <a:r>
              <a:rPr lang="zh-CN" altLang="en-US" sz="3200" dirty="0" smtClean="0">
                <a:solidFill>
                  <a:srgbClr val="C00000"/>
                </a:solidFill>
                <a:latin typeface="华文楷体" panose="02010600040101010101" pitchFamily="2" charset="-122"/>
                <a:ea typeface="华文楷体" panose="02010600040101010101" pitchFamily="2" charset="-122"/>
              </a:rPr>
              <a:t>５、数字图书馆的未来</a:t>
            </a:r>
            <a:r>
              <a:rPr lang="en-US" altLang="zh-CN" sz="3200" dirty="0" smtClean="0">
                <a:solidFill>
                  <a:srgbClr val="C00000"/>
                </a:solidFill>
                <a:latin typeface="华文楷体" panose="02010600040101010101" pitchFamily="2" charset="-122"/>
                <a:ea typeface="华文楷体" panose="02010600040101010101" pitchFamily="2" charset="-122"/>
              </a:rPr>
              <a:t>——</a:t>
            </a:r>
            <a:r>
              <a:rPr lang="zh-CN" altLang="en-US" sz="3200" dirty="0" smtClean="0">
                <a:solidFill>
                  <a:srgbClr val="C00000"/>
                </a:solidFill>
                <a:latin typeface="华文楷体" panose="02010600040101010101" pitchFamily="2" charset="-122"/>
                <a:ea typeface="华文楷体" panose="02010600040101010101" pitchFamily="2" charset="-122"/>
              </a:rPr>
              <a:t>智慧图书馆</a:t>
            </a:r>
            <a:endParaRPr lang="zh-CN" altLang="en-US" sz="3200" dirty="0">
              <a:solidFill>
                <a:srgbClr val="C00000"/>
              </a:solidFill>
              <a:latin typeface="华文楷体" panose="02010600040101010101" pitchFamily="2" charset="-122"/>
              <a:ea typeface="华文楷体" panose="02010600040101010101" pitchFamily="2" charset="-122"/>
            </a:endParaRPr>
          </a:p>
        </p:txBody>
      </p:sp>
      <p:sp>
        <p:nvSpPr>
          <p:cNvPr id="3" name="内容占位符 2"/>
          <p:cNvSpPr>
            <a:spLocks noGrp="1"/>
          </p:cNvSpPr>
          <p:nvPr>
            <p:ph sz="quarter" idx="1"/>
          </p:nvPr>
        </p:nvSpPr>
        <p:spPr/>
        <p:txBody>
          <a:bodyPr>
            <a:normAutofit fontScale="85000" lnSpcReduction="10000"/>
          </a:bodyPr>
          <a:lstStyle/>
          <a:p>
            <a:r>
              <a:rPr lang="zh-CN" altLang="zh-CN" dirty="0" smtClean="0">
                <a:solidFill>
                  <a:srgbClr val="C00000"/>
                </a:solidFill>
                <a:latin typeface="华文楷体" panose="02010600040101010101" pitchFamily="2" charset="-122"/>
                <a:ea typeface="华文楷体" panose="02010600040101010101" pitchFamily="2" charset="-122"/>
              </a:rPr>
              <a:t>“智慧图书馆”</a:t>
            </a:r>
            <a:r>
              <a:rPr lang="zh-CN" altLang="en-US" dirty="0" smtClean="0">
                <a:latin typeface="华文楷体" panose="02010600040101010101" pitchFamily="2" charset="-122"/>
                <a:ea typeface="华文楷体" panose="02010600040101010101" pitchFamily="2" charset="-122"/>
              </a:rPr>
              <a:t>于</a:t>
            </a:r>
            <a:r>
              <a:rPr lang="en-US" altLang="zh-CN" dirty="0" smtClean="0">
                <a:latin typeface="华文楷体" panose="02010600040101010101" pitchFamily="2" charset="-122"/>
                <a:ea typeface="华文楷体" panose="02010600040101010101" pitchFamily="2" charset="-122"/>
              </a:rPr>
              <a:t>2003 </a:t>
            </a:r>
            <a:r>
              <a:rPr lang="zh-CN" altLang="en-US" dirty="0" smtClean="0">
                <a:latin typeface="华文楷体" panose="02010600040101010101" pitchFamily="2" charset="-122"/>
                <a:ea typeface="华文楷体" panose="02010600040101010101" pitchFamily="2" charset="-122"/>
              </a:rPr>
              <a:t>年首次提出</a:t>
            </a:r>
            <a:r>
              <a:rPr lang="zh-CN" altLang="zh-CN" dirty="0" smtClean="0">
                <a:latin typeface="华文楷体" panose="02010600040101010101" pitchFamily="2" charset="-122"/>
                <a:ea typeface="华文楷体" panose="02010600040101010101" pitchFamily="2" charset="-122"/>
              </a:rPr>
              <a:t>，芬兰奥卢大学图书馆</a:t>
            </a:r>
            <a:r>
              <a:rPr lang="zh-CN" altLang="zh-CN" dirty="0">
                <a:latin typeface="华文楷体" panose="02010600040101010101" pitchFamily="2" charset="-122"/>
                <a:ea typeface="华文楷体" panose="02010600040101010101" pitchFamily="2" charset="-122"/>
              </a:rPr>
              <a:t>的</a:t>
            </a:r>
            <a:r>
              <a:rPr lang="zh-CN" altLang="zh-CN" dirty="0" smtClean="0">
                <a:latin typeface="华文楷体" panose="02010600040101010101" pitchFamily="2" charset="-122"/>
                <a:ea typeface="华文楷体" panose="02010600040101010101" pitchFamily="2" charset="-122"/>
              </a:rPr>
              <a:t>艾托拉在</a:t>
            </a:r>
            <a:r>
              <a:rPr lang="zh-CN" altLang="zh-CN" dirty="0">
                <a:latin typeface="华文楷体" panose="02010600040101010101" pitchFamily="2" charset="-122"/>
                <a:ea typeface="华文楷体" panose="02010600040101010101" pitchFamily="2" charset="-122"/>
              </a:rPr>
              <a:t>人机交互移动设备国际研讨会（</a:t>
            </a:r>
            <a:r>
              <a:rPr lang="en-US" altLang="zh-CN" dirty="0">
                <a:latin typeface="华文楷体" panose="02010600040101010101" pitchFamily="2" charset="-122"/>
                <a:ea typeface="华文楷体" panose="02010600040101010101" pitchFamily="2" charset="-122"/>
              </a:rPr>
              <a:t>International Symposium on Human </a:t>
            </a:r>
            <a:r>
              <a:rPr lang="en-US" altLang="zh-CN" dirty="0" err="1">
                <a:latin typeface="华文楷体" panose="02010600040101010101" pitchFamily="2" charset="-122"/>
                <a:ea typeface="华文楷体" panose="02010600040101010101" pitchFamily="2" charset="-122"/>
              </a:rPr>
              <a:t>ComputerInteraction</a:t>
            </a:r>
            <a:r>
              <a:rPr lang="en-US" altLang="zh-CN" dirty="0">
                <a:latin typeface="华文楷体" panose="02010600040101010101" pitchFamily="2" charset="-122"/>
                <a:ea typeface="华文楷体" panose="02010600040101010101" pitchFamily="2" charset="-122"/>
              </a:rPr>
              <a:t> with Mobile Devices</a:t>
            </a:r>
            <a:r>
              <a:rPr lang="zh-CN" altLang="zh-CN" dirty="0">
                <a:latin typeface="华文楷体" panose="02010600040101010101" pitchFamily="2" charset="-122"/>
                <a:ea typeface="华文楷体" panose="02010600040101010101" pitchFamily="2" charset="-122"/>
              </a:rPr>
              <a:t>）上发表了题为《智慧图书馆：基于位置感知的移动图书馆服务》论文成果，指出“智慧图书馆”（</a:t>
            </a:r>
            <a:r>
              <a:rPr lang="en-US" altLang="zh-CN" dirty="0">
                <a:solidFill>
                  <a:srgbClr val="C00000"/>
                </a:solidFill>
                <a:latin typeface="华文楷体" panose="02010600040101010101" pitchFamily="2" charset="-122"/>
                <a:ea typeface="华文楷体" panose="02010600040101010101" pitchFamily="2" charset="-122"/>
              </a:rPr>
              <a:t>Smart Library</a:t>
            </a:r>
            <a:r>
              <a:rPr lang="zh-CN" altLang="zh-CN" dirty="0">
                <a:latin typeface="华文楷体" panose="02010600040101010101" pitchFamily="2" charset="-122"/>
                <a:ea typeface="华文楷体" panose="02010600040101010101" pitchFamily="2" charset="-122"/>
              </a:rPr>
              <a:t>）是一个不受空间限制且</a:t>
            </a:r>
            <a:r>
              <a:rPr lang="zh-CN" altLang="zh-CN" dirty="0">
                <a:solidFill>
                  <a:srgbClr val="C00000"/>
                </a:solidFill>
                <a:latin typeface="华文楷体" panose="02010600040101010101" pitchFamily="2" charset="-122"/>
                <a:ea typeface="华文楷体" panose="02010600040101010101" pitchFamily="2" charset="-122"/>
              </a:rPr>
              <a:t>可被感知</a:t>
            </a:r>
            <a:r>
              <a:rPr lang="zh-CN" altLang="zh-CN" dirty="0">
                <a:latin typeface="华文楷体" panose="02010600040101010101" pitchFamily="2" charset="-122"/>
                <a:ea typeface="华文楷体" panose="02010600040101010101" pitchFamily="2" charset="-122"/>
              </a:rPr>
              <a:t>的</a:t>
            </a:r>
            <a:r>
              <a:rPr lang="zh-CN" altLang="zh-CN" dirty="0">
                <a:solidFill>
                  <a:srgbClr val="C00000"/>
                </a:solidFill>
                <a:latin typeface="华文楷体" panose="02010600040101010101" pitchFamily="2" charset="-122"/>
                <a:ea typeface="华文楷体" panose="02010600040101010101" pitchFamily="2" charset="-122"/>
              </a:rPr>
              <a:t>移动</a:t>
            </a:r>
            <a:r>
              <a:rPr lang="zh-CN" altLang="zh-CN" dirty="0" smtClean="0">
                <a:solidFill>
                  <a:srgbClr val="C00000"/>
                </a:solidFill>
                <a:latin typeface="华文楷体" panose="02010600040101010101" pitchFamily="2" charset="-122"/>
                <a:ea typeface="华文楷体" panose="02010600040101010101" pitchFamily="2" charset="-122"/>
              </a:rPr>
              <a:t>图书馆</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en-US" altLang="zh-CN" dirty="0" smtClean="0">
                <a:latin typeface="华文楷体" panose="02010600040101010101" pitchFamily="2" charset="-122"/>
                <a:ea typeface="华文楷体" panose="02010600040101010101" pitchFamily="2" charset="-122"/>
              </a:rPr>
              <a:t>2009 </a:t>
            </a:r>
            <a:r>
              <a:rPr lang="zh-CN" altLang="zh-CN" dirty="0">
                <a:latin typeface="华文楷体" panose="02010600040101010101" pitchFamily="2" charset="-122"/>
                <a:ea typeface="华文楷体" panose="02010600040101010101" pitchFamily="2" charset="-122"/>
              </a:rPr>
              <a:t>年</a:t>
            </a:r>
            <a:r>
              <a:rPr lang="en-US" altLang="zh-CN" dirty="0">
                <a:latin typeface="华文楷体" panose="02010600040101010101" pitchFamily="2" charset="-122"/>
                <a:ea typeface="华文楷体" panose="02010600040101010101" pitchFamily="2" charset="-122"/>
              </a:rPr>
              <a:t> IBM </a:t>
            </a:r>
            <a:r>
              <a:rPr lang="zh-CN" altLang="zh-CN" dirty="0">
                <a:latin typeface="华文楷体" panose="02010600040101010101" pitchFamily="2" charset="-122"/>
                <a:ea typeface="华文楷体" panose="02010600040101010101" pitchFamily="2" charset="-122"/>
              </a:rPr>
              <a:t>提出“</a:t>
            </a:r>
            <a:r>
              <a:rPr lang="zh-CN" altLang="zh-CN" b="1" dirty="0">
                <a:solidFill>
                  <a:srgbClr val="C00000"/>
                </a:solidFill>
                <a:latin typeface="华文楷体" panose="02010600040101010101" pitchFamily="2" charset="-122"/>
                <a:ea typeface="华文楷体" panose="02010600040101010101" pitchFamily="2" charset="-122"/>
              </a:rPr>
              <a:t>智慧地球</a:t>
            </a:r>
            <a:r>
              <a:rPr lang="zh-CN" altLang="zh-CN" dirty="0">
                <a:latin typeface="华文楷体" panose="02010600040101010101" pitchFamily="2" charset="-122"/>
                <a:ea typeface="华文楷体" panose="02010600040101010101" pitchFamily="2" charset="-122"/>
              </a:rPr>
              <a:t>”理念以后，智慧图书馆的相关理论研究才真正开展起来</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en-US" altLang="zh-CN" dirty="0" smtClean="0">
                <a:latin typeface="华文楷体" panose="02010600040101010101" pitchFamily="2" charset="-122"/>
                <a:ea typeface="华文楷体" panose="02010600040101010101" pitchFamily="2" charset="-122"/>
              </a:rPr>
              <a:t>2009 </a:t>
            </a:r>
            <a:r>
              <a:rPr lang="zh-CN" altLang="zh-CN" dirty="0">
                <a:latin typeface="华文楷体" panose="02010600040101010101" pitchFamily="2" charset="-122"/>
                <a:ea typeface="华文楷体" panose="02010600040101010101" pitchFamily="2" charset="-122"/>
              </a:rPr>
              <a:t>年，在英国剑桥举行的第八届人工智能、知识工程和数据库国际会议上</a:t>
            </a:r>
            <a:r>
              <a:rPr lang="zh-CN" altLang="zh-CN" dirty="0" smtClean="0">
                <a:latin typeface="华文楷体" panose="02010600040101010101" pitchFamily="2" charset="-122"/>
                <a:ea typeface="华文楷体" panose="02010600040101010101" pitchFamily="2" charset="-122"/>
              </a:rPr>
              <a:t>，美国</a:t>
            </a:r>
            <a:r>
              <a:rPr lang="zh-CN" altLang="zh-CN" dirty="0">
                <a:latin typeface="华文楷体" panose="02010600040101010101" pitchFamily="2" charset="-122"/>
                <a:ea typeface="华文楷体" panose="02010600040101010101" pitchFamily="2" charset="-122"/>
              </a:rPr>
              <a:t>特兰西瓦尼亚大学的雷帕诺维奇和楚尔卡努等人作了题为《</a:t>
            </a:r>
            <a:r>
              <a:rPr lang="en-US" altLang="zh-CN" dirty="0">
                <a:solidFill>
                  <a:srgbClr val="C00000"/>
                </a:solidFill>
                <a:latin typeface="华文楷体" panose="02010600040101010101" pitchFamily="2" charset="-122"/>
                <a:ea typeface="华文楷体" panose="02010600040101010101" pitchFamily="2" charset="-122"/>
              </a:rPr>
              <a:t>Smart Library: RFID implementation </a:t>
            </a:r>
            <a:r>
              <a:rPr lang="en-US" altLang="zh-CN" dirty="0" smtClean="0">
                <a:solidFill>
                  <a:srgbClr val="C00000"/>
                </a:solidFill>
                <a:latin typeface="华文楷体" panose="02010600040101010101" pitchFamily="2" charset="-122"/>
                <a:ea typeface="华文楷体" panose="02010600040101010101" pitchFamily="2" charset="-122"/>
              </a:rPr>
              <a:t>in Libraries</a:t>
            </a:r>
            <a:r>
              <a:rPr lang="zh-CN" altLang="zh-CN" dirty="0">
                <a:latin typeface="华文楷体" panose="02010600040101010101" pitchFamily="2" charset="-122"/>
                <a:ea typeface="华文楷体" panose="02010600040101010101" pitchFamily="2" charset="-122"/>
              </a:rPr>
              <a:t>》的报告，文章指出，无线射频识别技术（</a:t>
            </a:r>
            <a:r>
              <a:rPr lang="en-US" altLang="zh-CN" dirty="0">
                <a:latin typeface="华文楷体" panose="02010600040101010101" pitchFamily="2" charset="-122"/>
                <a:ea typeface="华文楷体" panose="02010600040101010101" pitchFamily="2" charset="-122"/>
              </a:rPr>
              <a:t>RFID</a:t>
            </a:r>
            <a:r>
              <a:rPr lang="zh-CN" altLang="zh-CN" dirty="0" smtClean="0">
                <a:latin typeface="华文楷体" panose="02010600040101010101" pitchFamily="2" charset="-122"/>
                <a:ea typeface="华文楷体" panose="02010600040101010101" pitchFamily="2" charset="-122"/>
              </a:rPr>
              <a:t>）被</a:t>
            </a:r>
            <a:r>
              <a:rPr lang="zh-CN" altLang="zh-CN" dirty="0">
                <a:latin typeface="华文楷体" panose="02010600040101010101" pitchFamily="2" charset="-122"/>
                <a:ea typeface="华文楷体" panose="02010600040101010101" pitchFamily="2" charset="-122"/>
              </a:rPr>
              <a:t>广泛应用于图书馆中</a:t>
            </a:r>
            <a:r>
              <a:rPr lang="zh-CN" altLang="zh-CN" dirty="0" smtClean="0">
                <a:latin typeface="华文楷体" panose="02010600040101010101" pitchFamily="2" charset="-122"/>
                <a:ea typeface="华文楷体" panose="02010600040101010101" pitchFamily="2" charset="-122"/>
              </a:rPr>
              <a:t>，使用</a:t>
            </a:r>
            <a:r>
              <a:rPr lang="en-US" altLang="zh-CN" dirty="0" smtClean="0">
                <a:latin typeface="华文楷体" panose="02010600040101010101" pitchFamily="2" charset="-122"/>
                <a:ea typeface="华文楷体" panose="02010600040101010101" pitchFamily="2" charset="-122"/>
              </a:rPr>
              <a:t> </a:t>
            </a:r>
            <a:r>
              <a:rPr lang="en-US" altLang="zh-CN" dirty="0">
                <a:latin typeface="华文楷体" panose="02010600040101010101" pitchFamily="2" charset="-122"/>
                <a:ea typeface="华文楷体" panose="02010600040101010101" pitchFamily="2" charset="-122"/>
              </a:rPr>
              <a:t>RFID</a:t>
            </a:r>
            <a:r>
              <a:rPr lang="zh-CN" altLang="zh-CN" dirty="0">
                <a:latin typeface="华文楷体" panose="02010600040101010101" pitchFamily="2" charset="-122"/>
                <a:ea typeface="华文楷体" panose="02010600040101010101" pitchFamily="2" charset="-122"/>
              </a:rPr>
              <a:t>创建智慧图书馆，</a:t>
            </a:r>
            <a:r>
              <a:rPr lang="zh-CN" altLang="zh-CN" dirty="0" smtClean="0">
                <a:latin typeface="华文楷体" panose="02010600040101010101" pitchFamily="2" charset="-122"/>
                <a:ea typeface="华文楷体" panose="02010600040101010101" pitchFamily="2" charset="-122"/>
              </a:rPr>
              <a:t>势必给</a:t>
            </a:r>
            <a:r>
              <a:rPr lang="zh-CN" altLang="zh-CN" dirty="0">
                <a:latin typeface="华文楷体" panose="02010600040101010101" pitchFamily="2" charset="-122"/>
                <a:ea typeface="华文楷体" panose="02010600040101010101" pitchFamily="2" charset="-122"/>
              </a:rPr>
              <a:t>图书馆服务</a:t>
            </a:r>
            <a:r>
              <a:rPr lang="zh-CN" altLang="zh-CN" dirty="0" smtClean="0">
                <a:latin typeface="华文楷体" panose="02010600040101010101" pitchFamily="2" charset="-122"/>
                <a:ea typeface="华文楷体" panose="02010600040101010101" pitchFamily="2" charset="-122"/>
              </a:rPr>
              <a:t>带来新</a:t>
            </a:r>
            <a:r>
              <a:rPr lang="zh-CN" altLang="zh-CN" dirty="0">
                <a:latin typeface="华文楷体" panose="02010600040101010101" pitchFamily="2" charset="-122"/>
                <a:ea typeface="华文楷体" panose="02010600040101010101" pitchFamily="2" charset="-122"/>
              </a:rPr>
              <a:t>的变革。</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082716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639762"/>
          </a:xfrm>
          <a:ln>
            <a:solidFill>
              <a:schemeClr val="accent3"/>
            </a:solidFill>
          </a:ln>
          <a:effectLst>
            <a:glow rad="228600">
              <a:schemeClr val="accent3">
                <a:satMod val="175000"/>
                <a:alpha val="40000"/>
              </a:schemeClr>
            </a:glow>
          </a:effectLst>
        </p:spPr>
        <p:txBody>
          <a:bodyPr>
            <a:normAutofit/>
          </a:bodyPr>
          <a:lstStyle/>
          <a:p>
            <a:r>
              <a:rPr lang="zh-CN" altLang="en-US" sz="3200" dirty="0" smtClean="0">
                <a:solidFill>
                  <a:srgbClr val="C00000"/>
                </a:solidFill>
                <a:latin typeface="华文楷体" panose="02010600040101010101" pitchFamily="2" charset="-122"/>
                <a:ea typeface="华文楷体" panose="02010600040101010101" pitchFamily="2" charset="-122"/>
              </a:rPr>
              <a:t>５、数字</a:t>
            </a:r>
            <a:r>
              <a:rPr lang="zh-CN" altLang="en-US" sz="3200" dirty="0">
                <a:solidFill>
                  <a:srgbClr val="C00000"/>
                </a:solidFill>
                <a:latin typeface="华文楷体" panose="02010600040101010101" pitchFamily="2" charset="-122"/>
                <a:ea typeface="华文楷体" panose="02010600040101010101" pitchFamily="2" charset="-122"/>
              </a:rPr>
              <a:t>图书馆的未来</a:t>
            </a:r>
            <a:r>
              <a:rPr lang="en-US" altLang="zh-CN" sz="3200" dirty="0">
                <a:solidFill>
                  <a:srgbClr val="C00000"/>
                </a:solidFill>
                <a:latin typeface="华文楷体" panose="02010600040101010101" pitchFamily="2" charset="-122"/>
                <a:ea typeface="华文楷体" panose="02010600040101010101" pitchFamily="2" charset="-122"/>
              </a:rPr>
              <a:t>——</a:t>
            </a:r>
            <a:r>
              <a:rPr lang="zh-CN" altLang="en-US" sz="3200" dirty="0">
                <a:solidFill>
                  <a:srgbClr val="C00000"/>
                </a:solidFill>
                <a:latin typeface="华文楷体" panose="02010600040101010101" pitchFamily="2" charset="-122"/>
                <a:ea typeface="华文楷体" panose="02010600040101010101" pitchFamily="2" charset="-122"/>
              </a:rPr>
              <a:t>智慧图书馆</a:t>
            </a:r>
            <a:endParaRPr lang="zh-CN" altLang="en-US" sz="3200" dirty="0"/>
          </a:p>
        </p:txBody>
      </p:sp>
      <p:sp>
        <p:nvSpPr>
          <p:cNvPr id="3" name="内容占位符 2"/>
          <p:cNvSpPr>
            <a:spLocks noGrp="1"/>
          </p:cNvSpPr>
          <p:nvPr>
            <p:ph sz="quarter" idx="1"/>
          </p:nvPr>
        </p:nvSpPr>
        <p:spPr>
          <a:xfrm>
            <a:off x="914400" y="1219200"/>
            <a:ext cx="7772400" cy="4800600"/>
          </a:xfrm>
        </p:spPr>
        <p:txBody>
          <a:bodyPr>
            <a:normAutofit lnSpcReduction="10000"/>
          </a:bodyPr>
          <a:lstStyle/>
          <a:p>
            <a:r>
              <a:rPr lang="zh-CN" altLang="en-US" b="1" dirty="0" smtClean="0">
                <a:solidFill>
                  <a:srgbClr val="C00000"/>
                </a:solidFill>
                <a:latin typeface="华文楷体" panose="02010600040101010101" pitchFamily="2" charset="-122"/>
                <a:ea typeface="华文楷体" panose="02010600040101010101" pitchFamily="2" charset="-122"/>
              </a:rPr>
              <a:t>智慧图书馆</a:t>
            </a:r>
            <a:r>
              <a:rPr lang="zh-CN" altLang="en-US" b="1" dirty="0" smtClean="0">
                <a:solidFill>
                  <a:srgbClr val="002060"/>
                </a:solidFill>
                <a:latin typeface="华文楷体" panose="02010600040101010101" pitchFamily="2" charset="-122"/>
                <a:ea typeface="华文楷体" panose="02010600040101010101" pitchFamily="2" charset="-122"/>
              </a:rPr>
              <a:t>与智慧图书馆员</a:t>
            </a:r>
            <a:endParaRPr lang="en-US" altLang="zh-CN" b="1" dirty="0" smtClean="0">
              <a:solidFill>
                <a:srgbClr val="002060"/>
              </a:solidFill>
              <a:latin typeface="华文楷体" panose="02010600040101010101" pitchFamily="2" charset="-122"/>
              <a:ea typeface="华文楷体" panose="02010600040101010101" pitchFamily="2" charset="-122"/>
            </a:endParaRPr>
          </a:p>
          <a:p>
            <a:pPr lvl="1"/>
            <a:r>
              <a:rPr lang="zh-CN" altLang="en-US" dirty="0">
                <a:solidFill>
                  <a:srgbClr val="002060"/>
                </a:solidFill>
                <a:latin typeface="华文楷体" panose="02010600040101010101" pitchFamily="2" charset="-122"/>
                <a:ea typeface="华文楷体" panose="02010600040101010101" pitchFamily="2" charset="-122"/>
              </a:rPr>
              <a:t>组织信息是</a:t>
            </a:r>
            <a:r>
              <a:rPr lang="zh-CN" altLang="en-US" dirty="0">
                <a:solidFill>
                  <a:srgbClr val="C00000"/>
                </a:solidFill>
                <a:latin typeface="华文楷体" panose="02010600040101010101" pitchFamily="2" charset="-122"/>
                <a:ea typeface="华文楷体" panose="02010600040101010101" pitchFamily="2" charset="-122"/>
              </a:rPr>
              <a:t>建立智慧图书馆</a:t>
            </a:r>
            <a:r>
              <a:rPr lang="zh-CN" altLang="en-US" dirty="0">
                <a:solidFill>
                  <a:srgbClr val="002060"/>
                </a:solidFill>
                <a:latin typeface="华文楷体" panose="02010600040101010101" pitchFamily="2" charset="-122"/>
                <a:ea typeface="华文楷体" panose="02010600040101010101" pitchFamily="2" charset="-122"/>
              </a:rPr>
              <a:t>的基础</a:t>
            </a:r>
          </a:p>
          <a:p>
            <a:pPr lvl="2"/>
            <a:r>
              <a:rPr lang="zh-CN" altLang="en-US" dirty="0">
                <a:latin typeface="华文楷体" panose="02010600040101010101" pitchFamily="2" charset="-122"/>
                <a:ea typeface="华文楷体" panose="02010600040101010101" pitchFamily="2" charset="-122"/>
              </a:rPr>
              <a:t>信息资源是图书馆建设的基础，实现信息相连是发展</a:t>
            </a:r>
            <a:r>
              <a:rPr lang="zh-CN" altLang="en-US" dirty="0" smtClean="0">
                <a:latin typeface="华文楷体" panose="02010600040101010101" pitchFamily="2" charset="-122"/>
                <a:ea typeface="华文楷体" panose="02010600040101010101" pitchFamily="2" charset="-122"/>
              </a:rPr>
              <a:t>智慧</a:t>
            </a:r>
            <a:r>
              <a:rPr lang="zh-CN" altLang="en-US" dirty="0">
                <a:latin typeface="华文楷体" panose="02010600040101010101" pitchFamily="2" charset="-122"/>
                <a:ea typeface="华文楷体" panose="02010600040101010101" pitchFamily="2" charset="-122"/>
              </a:rPr>
              <a:t>图书馆的根本，智慧图书馆建立在数字信息基础之上，</a:t>
            </a:r>
            <a:r>
              <a:rPr lang="zh-CN" altLang="en-US" dirty="0" smtClean="0">
                <a:latin typeface="华文楷体" panose="02010600040101010101" pitchFamily="2" charset="-122"/>
                <a:ea typeface="华文楷体" panose="02010600040101010101" pitchFamily="2" charset="-122"/>
              </a:rPr>
              <a:t>所以</a:t>
            </a:r>
            <a:r>
              <a:rPr lang="zh-CN" altLang="en-US" dirty="0">
                <a:latin typeface="华文楷体" panose="02010600040101010101" pitchFamily="2" charset="-122"/>
                <a:ea typeface="华文楷体" panose="02010600040101010101" pitchFamily="2" charset="-122"/>
              </a:rPr>
              <a:t>实现信息连通需要创建、整合信息管理系统和文献感知</a:t>
            </a:r>
            <a:r>
              <a:rPr lang="zh-CN" altLang="en-US" dirty="0" smtClean="0">
                <a:latin typeface="华文楷体" panose="02010600040101010101" pitchFamily="2" charset="-122"/>
                <a:ea typeface="华文楷体" panose="02010600040101010101" pitchFamily="2" charset="-122"/>
              </a:rPr>
              <a:t>服务系统。</a:t>
            </a:r>
            <a:endParaRPr lang="en-US" altLang="zh-CN" dirty="0" smtClean="0">
              <a:latin typeface="华文楷体" panose="02010600040101010101" pitchFamily="2" charset="-122"/>
              <a:ea typeface="华文楷体" panose="02010600040101010101" pitchFamily="2" charset="-122"/>
            </a:endParaRPr>
          </a:p>
          <a:p>
            <a:pPr lvl="1"/>
            <a:r>
              <a:rPr lang="zh-CN" altLang="en-US" dirty="0">
                <a:solidFill>
                  <a:srgbClr val="002060"/>
                </a:solidFill>
                <a:latin typeface="华文楷体" panose="02010600040101010101" pitchFamily="2" charset="-122"/>
                <a:ea typeface="华文楷体" panose="02010600040101010101" pitchFamily="2" charset="-122"/>
              </a:rPr>
              <a:t>建立用户与信息之间的桥梁</a:t>
            </a:r>
            <a:r>
              <a:rPr lang="zh-CN" altLang="en-US" dirty="0" smtClean="0">
                <a:solidFill>
                  <a:srgbClr val="002060"/>
                </a:solidFill>
                <a:latin typeface="华文楷体" panose="02010600040101010101" pitchFamily="2" charset="-122"/>
                <a:ea typeface="华文楷体" panose="02010600040101010101" pitchFamily="2" charset="-122"/>
              </a:rPr>
              <a:t>是</a:t>
            </a:r>
            <a:r>
              <a:rPr lang="zh-CN" altLang="en-US" dirty="0">
                <a:solidFill>
                  <a:srgbClr val="C00000"/>
                </a:solidFill>
                <a:latin typeface="华文楷体" panose="02010600040101010101" pitchFamily="2" charset="-122"/>
                <a:ea typeface="华文楷体" panose="02010600040101010101" pitchFamily="2" charset="-122"/>
              </a:rPr>
              <a:t>发展智慧图书馆</a:t>
            </a:r>
            <a:r>
              <a:rPr lang="zh-CN" altLang="en-US" dirty="0" smtClean="0">
                <a:solidFill>
                  <a:srgbClr val="002060"/>
                </a:solidFill>
                <a:latin typeface="华文楷体" panose="02010600040101010101" pitchFamily="2" charset="-122"/>
                <a:ea typeface="华文楷体" panose="02010600040101010101" pitchFamily="2" charset="-122"/>
              </a:rPr>
              <a:t>关键</a:t>
            </a:r>
            <a:endParaRPr lang="zh-CN" altLang="en-US" dirty="0">
              <a:solidFill>
                <a:srgbClr val="002060"/>
              </a:solidFill>
              <a:latin typeface="华文楷体" panose="02010600040101010101" pitchFamily="2" charset="-122"/>
              <a:ea typeface="华文楷体" panose="02010600040101010101" pitchFamily="2" charset="-122"/>
            </a:endParaRPr>
          </a:p>
          <a:p>
            <a:pPr lvl="2"/>
            <a:r>
              <a:rPr lang="zh-CN" altLang="en-US" dirty="0">
                <a:latin typeface="华文楷体" panose="02010600040101010101" pitchFamily="2" charset="-122"/>
                <a:ea typeface="华文楷体" panose="02010600040101010101" pitchFamily="2" charset="-122"/>
              </a:rPr>
              <a:t>信息与人的连通</a:t>
            </a:r>
            <a:r>
              <a:rPr lang="zh-CN" altLang="en-US" dirty="0" smtClean="0">
                <a:latin typeface="华文楷体" panose="02010600040101010101" pitchFamily="2" charset="-122"/>
                <a:ea typeface="华文楷体" panose="02010600040101010101" pitchFamily="2" charset="-122"/>
              </a:rPr>
              <a:t>是发展智慧图书馆的</a:t>
            </a:r>
            <a:r>
              <a:rPr lang="zh-CN" altLang="en-US" dirty="0">
                <a:latin typeface="华文楷体" panose="02010600040101010101" pitchFamily="2" charset="-122"/>
                <a:ea typeface="华文楷体" panose="02010600040101010101" pitchFamily="2" charset="-122"/>
              </a:rPr>
              <a:t>重要环节，信息</a:t>
            </a:r>
            <a:r>
              <a:rPr lang="zh-CN" altLang="en-US" dirty="0" smtClean="0">
                <a:latin typeface="华文楷体" panose="02010600040101010101" pitchFamily="2" charset="-122"/>
                <a:ea typeface="华文楷体" panose="02010600040101010101" pitchFamily="2" charset="-122"/>
              </a:rPr>
              <a:t>资源</a:t>
            </a:r>
            <a:r>
              <a:rPr lang="zh-CN" altLang="en-US" dirty="0">
                <a:latin typeface="华文楷体" panose="02010600040101010101" pitchFamily="2" charset="-122"/>
                <a:ea typeface="华文楷体" panose="02010600040101010101" pitchFamily="2" charset="-122"/>
              </a:rPr>
              <a:t>是为用户而服务，智慧图书馆发展应秉承“以人为本”的</a:t>
            </a:r>
            <a:r>
              <a:rPr lang="zh-CN" altLang="en-US" dirty="0" smtClean="0">
                <a:latin typeface="华文楷体" panose="02010600040101010101" pitchFamily="2" charset="-122"/>
                <a:ea typeface="华文楷体" panose="02010600040101010101" pitchFamily="2" charset="-122"/>
              </a:rPr>
              <a:t>原则。</a:t>
            </a:r>
            <a:endParaRPr lang="en-US" altLang="zh-CN" dirty="0" smtClean="0">
              <a:latin typeface="华文楷体" panose="02010600040101010101" pitchFamily="2" charset="-122"/>
              <a:ea typeface="华文楷体" panose="02010600040101010101" pitchFamily="2" charset="-122"/>
            </a:endParaRPr>
          </a:p>
          <a:p>
            <a:pPr lvl="1"/>
            <a:r>
              <a:rPr lang="zh-CN" altLang="en-US" dirty="0">
                <a:solidFill>
                  <a:srgbClr val="002060"/>
                </a:solidFill>
                <a:latin typeface="华文楷体" panose="02010600040101010101" pitchFamily="2" charset="-122"/>
                <a:ea typeface="华文楷体" panose="02010600040101010101" pitchFamily="2" charset="-122"/>
              </a:rPr>
              <a:t>开放服务，打破时空限制</a:t>
            </a:r>
            <a:r>
              <a:rPr lang="zh-CN" altLang="en-US" dirty="0" smtClean="0">
                <a:solidFill>
                  <a:srgbClr val="002060"/>
                </a:solidFill>
                <a:latin typeface="华文楷体" panose="02010600040101010101" pitchFamily="2" charset="-122"/>
                <a:ea typeface="华文楷体" panose="02010600040101010101" pitchFamily="2" charset="-122"/>
              </a:rPr>
              <a:t>是</a:t>
            </a:r>
            <a:r>
              <a:rPr lang="zh-CN" altLang="en-US" dirty="0" smtClean="0">
                <a:solidFill>
                  <a:srgbClr val="C00000"/>
                </a:solidFill>
                <a:latin typeface="华文楷体" panose="02010600040101010101" pitchFamily="2" charset="-122"/>
                <a:ea typeface="华文楷体" panose="02010600040101010101" pitchFamily="2" charset="-122"/>
              </a:rPr>
              <a:t>普及</a:t>
            </a:r>
            <a:r>
              <a:rPr lang="zh-CN" altLang="en-US" dirty="0">
                <a:solidFill>
                  <a:srgbClr val="C00000"/>
                </a:solidFill>
                <a:latin typeface="华文楷体" panose="02010600040101010101" pitchFamily="2" charset="-122"/>
                <a:ea typeface="华文楷体" panose="02010600040101010101" pitchFamily="2" charset="-122"/>
              </a:rPr>
              <a:t>智慧图书馆</a:t>
            </a:r>
            <a:r>
              <a:rPr lang="zh-CN" altLang="en-US" dirty="0" smtClean="0">
                <a:solidFill>
                  <a:srgbClr val="002060"/>
                </a:solidFill>
                <a:latin typeface="华文楷体" panose="02010600040101010101" pitchFamily="2" charset="-122"/>
                <a:ea typeface="华文楷体" panose="02010600040101010101" pitchFamily="2" charset="-122"/>
              </a:rPr>
              <a:t>的</a:t>
            </a:r>
            <a:r>
              <a:rPr lang="zh-CN" altLang="en-US" dirty="0">
                <a:solidFill>
                  <a:srgbClr val="002060"/>
                </a:solidFill>
                <a:latin typeface="华文楷体" panose="02010600040101010101" pitchFamily="2" charset="-122"/>
                <a:ea typeface="华文楷体" panose="02010600040101010101" pitchFamily="2" charset="-122"/>
              </a:rPr>
              <a:t>命脉</a:t>
            </a:r>
          </a:p>
          <a:p>
            <a:pPr lvl="2"/>
            <a:r>
              <a:rPr lang="zh-CN" altLang="en-US" dirty="0" smtClean="0">
                <a:latin typeface="华文楷体" panose="02010600040101010101" pitchFamily="2" charset="-122"/>
                <a:ea typeface="华文楷体" panose="02010600040101010101" pitchFamily="2" charset="-122"/>
              </a:rPr>
              <a:t>智慧</a:t>
            </a:r>
            <a:r>
              <a:rPr lang="zh-CN" altLang="en-US" dirty="0">
                <a:latin typeface="华文楷体" panose="02010600040101010101" pitchFamily="2" charset="-122"/>
                <a:ea typeface="华文楷体" panose="02010600040101010101" pitchFamily="2" charset="-122"/>
              </a:rPr>
              <a:t>图书馆是建立在虚拟信息技术的</a:t>
            </a:r>
            <a:r>
              <a:rPr lang="zh-CN" altLang="en-US" dirty="0" smtClean="0">
                <a:latin typeface="华文楷体" panose="02010600040101010101" pitchFamily="2" charset="-122"/>
                <a:ea typeface="华文楷体" panose="02010600040101010101" pitchFamily="2" charset="-122"/>
              </a:rPr>
              <a:t>基础之上</a:t>
            </a:r>
            <a:r>
              <a:rPr lang="zh-CN" altLang="en-US" dirty="0">
                <a:latin typeface="华文楷体" panose="02010600040101010101" pitchFamily="2" charset="-122"/>
                <a:ea typeface="华文楷体" panose="02010600040101010101" pitchFamily="2" charset="-122"/>
              </a:rPr>
              <a:t>，实体图书馆是以建筑为主题，它是一个真实的、存在</a:t>
            </a:r>
            <a:r>
              <a:rPr lang="zh-CN" altLang="en-US" dirty="0" smtClean="0">
                <a:latin typeface="华文楷体" panose="02010600040101010101" pitchFamily="2" charset="-122"/>
                <a:ea typeface="华文楷体" panose="02010600040101010101" pitchFamily="2" charset="-122"/>
              </a:rPr>
              <a:t>着的</a:t>
            </a:r>
            <a:r>
              <a:rPr lang="zh-CN" altLang="en-US" dirty="0">
                <a:latin typeface="华文楷体" panose="02010600040101010101" pitchFamily="2" charset="-122"/>
                <a:ea typeface="华文楷体" panose="02010600040101010101" pitchFamily="2" charset="-122"/>
              </a:rPr>
              <a:t>空间。而智慧图书馆是以虚拟技术为依托而提供</a:t>
            </a:r>
            <a:r>
              <a:rPr lang="zh-CN" altLang="en-US" dirty="0" smtClean="0">
                <a:latin typeface="华文楷体" panose="02010600040101010101" pitchFamily="2" charset="-122"/>
                <a:ea typeface="华文楷体" panose="02010600040101010101" pitchFamily="2" charset="-122"/>
              </a:rPr>
              <a:t>数字信息化</a:t>
            </a:r>
            <a:r>
              <a:rPr lang="zh-CN" altLang="en-US" dirty="0">
                <a:latin typeface="华文楷体" panose="02010600040101010101" pitchFamily="2" charset="-122"/>
                <a:ea typeface="华文楷体" panose="02010600040101010101" pitchFamily="2" charset="-122"/>
              </a:rPr>
              <a:t>服务。笔者认为，打破时空的限制</a:t>
            </a:r>
            <a:r>
              <a:rPr lang="zh-CN" altLang="en-US" dirty="0" smtClean="0">
                <a:latin typeface="华文楷体" panose="02010600040101010101" pitchFamily="2" charset="-122"/>
                <a:ea typeface="华文楷体" panose="02010600040101010101" pitchFamily="2" charset="-122"/>
              </a:rPr>
              <a:t>，</a:t>
            </a:r>
            <a:r>
              <a:rPr lang="en-US" altLang="zh-CN" dirty="0" smtClean="0">
                <a:latin typeface="华文楷体" panose="02010600040101010101" pitchFamily="2" charset="-122"/>
                <a:ea typeface="华文楷体" panose="02010600040101010101" pitchFamily="2" charset="-122"/>
              </a:rPr>
              <a:t>24</a:t>
            </a:r>
            <a:r>
              <a:rPr lang="zh-CN" altLang="en-US" dirty="0" smtClean="0">
                <a:latin typeface="华文楷体" panose="02010600040101010101" pitchFamily="2" charset="-122"/>
                <a:ea typeface="华文楷体" panose="02010600040101010101" pitchFamily="2" charset="-122"/>
              </a:rPr>
              <a:t>小时</a:t>
            </a:r>
            <a:r>
              <a:rPr lang="zh-CN" altLang="en-US" dirty="0">
                <a:latin typeface="华文楷体" panose="02010600040101010101" pitchFamily="2" charset="-122"/>
                <a:ea typeface="华文楷体" panose="02010600040101010101" pitchFamily="2" charset="-122"/>
              </a:rPr>
              <a:t>开放服务是</a:t>
            </a:r>
            <a:r>
              <a:rPr lang="zh-CN" altLang="en-US" dirty="0" smtClean="0">
                <a:latin typeface="华文楷体" panose="02010600040101010101" pitchFamily="2" charset="-122"/>
                <a:ea typeface="华文楷体" panose="02010600040101010101" pitchFamily="2" charset="-122"/>
              </a:rPr>
              <a:t>智慧图书馆</a:t>
            </a:r>
            <a:r>
              <a:rPr lang="zh-CN" altLang="en-US" dirty="0">
                <a:latin typeface="华文楷体" panose="02010600040101010101" pitchFamily="2" charset="-122"/>
                <a:ea typeface="华文楷体" panose="02010600040101010101" pitchFamily="2" charset="-122"/>
              </a:rPr>
              <a:t>普及成功的关键。</a:t>
            </a:r>
          </a:p>
          <a:p>
            <a:pPr lvl="1"/>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58750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95600" y="304800"/>
            <a:ext cx="3200400" cy="792162"/>
          </a:xfrm>
          <a:ln>
            <a:solidFill>
              <a:schemeClr val="bg2"/>
            </a:solidFill>
          </a:ln>
          <a:effectLst>
            <a:glow rad="228600">
              <a:schemeClr val="accent1">
                <a:satMod val="175000"/>
                <a:alpha val="40000"/>
              </a:schemeClr>
            </a:glow>
          </a:effectLst>
        </p:spPr>
        <p:txBody>
          <a:bodyPr/>
          <a:lstStyle/>
          <a:p>
            <a:pPr algn="ctr"/>
            <a:r>
              <a:rPr lang="zh-CN" altLang="en-US" b="1" dirty="0">
                <a:solidFill>
                  <a:srgbClr val="FF0000"/>
                </a:solidFill>
              </a:rPr>
              <a:t>前言</a:t>
            </a:r>
            <a:endParaRPr lang="zh-CN" altLang="en-US" dirty="0"/>
          </a:p>
        </p:txBody>
      </p:sp>
      <p:sp>
        <p:nvSpPr>
          <p:cNvPr id="3" name="内容占位符 2"/>
          <p:cNvSpPr>
            <a:spLocks noGrp="1"/>
          </p:cNvSpPr>
          <p:nvPr>
            <p:ph sz="quarter" idx="1"/>
          </p:nvPr>
        </p:nvSpPr>
        <p:spPr>
          <a:xfrm>
            <a:off x="838200" y="1524000"/>
            <a:ext cx="7772400" cy="990600"/>
          </a:xfrm>
        </p:spPr>
        <p:txBody>
          <a:bodyPr/>
          <a:lstStyle/>
          <a:p>
            <a:pPr lvl="0"/>
            <a:r>
              <a:rPr lang="zh-CN" altLang="en-US" b="1" dirty="0" smtClean="0">
                <a:solidFill>
                  <a:srgbClr val="C00000"/>
                </a:solidFill>
              </a:rPr>
              <a:t>中小学</a:t>
            </a:r>
            <a:r>
              <a:rPr lang="zh-CN" altLang="zh-CN" b="1" dirty="0" smtClean="0">
                <a:solidFill>
                  <a:srgbClr val="C00000"/>
                </a:solidFill>
              </a:rPr>
              <a:t>数字</a:t>
            </a:r>
            <a:r>
              <a:rPr lang="zh-CN" altLang="zh-CN" b="1" dirty="0">
                <a:solidFill>
                  <a:srgbClr val="C00000"/>
                </a:solidFill>
              </a:rPr>
              <a:t>图书馆建设目标</a:t>
            </a:r>
          </a:p>
          <a:p>
            <a:pPr marL="0" lvl="0" indent="0">
              <a:buNone/>
            </a:pPr>
            <a:r>
              <a:rPr lang="zh-CN" altLang="en-US" sz="2400" dirty="0" smtClean="0">
                <a:solidFill>
                  <a:srgbClr val="008000"/>
                </a:solidFill>
                <a:latin typeface="华文楷体" panose="02010600040101010101" pitchFamily="2" charset="-122"/>
                <a:ea typeface="华文楷体" panose="02010600040101010101" pitchFamily="2" charset="-122"/>
              </a:rPr>
              <a:t>（１）</a:t>
            </a:r>
            <a:r>
              <a:rPr lang="zh-CN" altLang="zh-CN" sz="2400" b="1" dirty="0" smtClean="0">
                <a:solidFill>
                  <a:srgbClr val="008000"/>
                </a:solidFill>
                <a:latin typeface="华文楷体" panose="02010600040101010101" pitchFamily="2" charset="-122"/>
                <a:ea typeface="华文楷体" panose="02010600040101010101" pitchFamily="2" charset="-122"/>
              </a:rPr>
              <a:t>建立</a:t>
            </a:r>
            <a:r>
              <a:rPr lang="zh-CN" altLang="zh-CN" sz="2400" b="1" dirty="0">
                <a:solidFill>
                  <a:srgbClr val="008000"/>
                </a:solidFill>
                <a:latin typeface="华文楷体" panose="02010600040101010101" pitchFamily="2" charset="-122"/>
                <a:ea typeface="华文楷体" panose="02010600040101010101" pitchFamily="2" charset="-122"/>
              </a:rPr>
              <a:t>全新科学的教学模式</a:t>
            </a:r>
            <a:endParaRPr lang="zh-CN" altLang="zh-CN" sz="2400" dirty="0">
              <a:solidFill>
                <a:srgbClr val="008000"/>
              </a:solidFill>
              <a:latin typeface="华文楷体" panose="02010600040101010101" pitchFamily="2" charset="-122"/>
              <a:ea typeface="华文楷体" panose="02010600040101010101" pitchFamily="2" charset="-122"/>
            </a:endParaRPr>
          </a:p>
          <a:p>
            <a:pPr marL="0" indent="0">
              <a:buNone/>
            </a:pP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79698"/>
            <a:ext cx="29718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2720860"/>
            <a:ext cx="4191000" cy="3308598"/>
          </a:xfrm>
          <a:prstGeom prst="rect">
            <a:avLst/>
          </a:prstGeom>
          <a:noFill/>
          <a:ln>
            <a:solidFill>
              <a:srgbClr val="00B0F0"/>
            </a:solidFill>
          </a:ln>
          <a:effectLst>
            <a:glow rad="228600">
              <a:schemeClr val="accent3">
                <a:satMod val="175000"/>
                <a:alpha val="40000"/>
              </a:schemeClr>
            </a:glow>
          </a:effectLst>
        </p:spPr>
        <p:txBody>
          <a:bodyPr wrap="square" rtlCol="0">
            <a:spAutoFit/>
          </a:bodyPr>
          <a:lstStyle/>
          <a:p>
            <a:pPr marL="285750" indent="-285750">
              <a:buFont typeface="Arial" panose="020B0604020202020204" pitchFamily="34" charset="0"/>
              <a:buChar char="•"/>
            </a:pPr>
            <a:r>
              <a:rPr lang="zh-CN" altLang="zh-CN" sz="2000" b="1" dirty="0">
                <a:solidFill>
                  <a:srgbClr val="C00000"/>
                </a:solidFill>
                <a:latin typeface="华文楷体" panose="02010600040101010101" pitchFamily="2" charset="-122"/>
                <a:ea typeface="华文楷体" panose="02010600040101010101" pitchFamily="2" charset="-122"/>
              </a:rPr>
              <a:t>教师的角色发生了</a:t>
            </a:r>
            <a:r>
              <a:rPr lang="zh-CN" altLang="zh-CN" sz="2000" b="1" dirty="0" smtClean="0">
                <a:solidFill>
                  <a:srgbClr val="C00000"/>
                </a:solidFill>
                <a:latin typeface="华文楷体" panose="02010600040101010101" pitchFamily="2" charset="-122"/>
                <a:ea typeface="华文楷体" panose="02010600040101010101" pitchFamily="2" charset="-122"/>
              </a:rPr>
              <a:t>变化</a:t>
            </a:r>
            <a:endParaRPr lang="en-US" altLang="zh-CN" sz="2000" b="1" dirty="0" smtClean="0">
              <a:solidFill>
                <a:srgbClr val="C00000"/>
              </a:solidFill>
              <a:latin typeface="华文楷体" panose="02010600040101010101" pitchFamily="2" charset="-122"/>
              <a:ea typeface="华文楷体" panose="02010600040101010101" pitchFamily="2" charset="-122"/>
            </a:endParaRPr>
          </a:p>
          <a:p>
            <a:pPr marL="742950" lvl="1" indent="-285750">
              <a:lnSpc>
                <a:spcPct val="150000"/>
              </a:lnSpc>
              <a:buFont typeface="Arial" panose="020B0604020202020204" pitchFamily="34" charset="0"/>
              <a:buChar char="•"/>
            </a:pPr>
            <a:r>
              <a:rPr lang="zh-CN" altLang="zh-CN" b="1" dirty="0" smtClean="0">
                <a:solidFill>
                  <a:srgbClr val="0070C0"/>
                </a:solidFill>
                <a:latin typeface="华文楷体" panose="02010600040101010101" pitchFamily="2" charset="-122"/>
                <a:ea typeface="华文楷体" panose="02010600040101010101" pitchFamily="2" charset="-122"/>
              </a:rPr>
              <a:t>教师</a:t>
            </a:r>
            <a:r>
              <a:rPr lang="zh-CN" altLang="zh-CN" b="1" dirty="0">
                <a:solidFill>
                  <a:srgbClr val="0070C0"/>
                </a:solidFill>
                <a:latin typeface="华文楷体" panose="02010600040101010101" pitchFamily="2" charset="-122"/>
                <a:ea typeface="华文楷体" panose="02010600040101010101" pitchFamily="2" charset="-122"/>
              </a:rPr>
              <a:t>要以学生的观点来引领和发展课程，并由此形成</a:t>
            </a:r>
            <a:r>
              <a:rPr lang="zh-CN" altLang="zh-CN" b="1" dirty="0">
                <a:solidFill>
                  <a:srgbClr val="FF0000"/>
                </a:solidFill>
                <a:latin typeface="华文楷体" panose="02010600040101010101" pitchFamily="2" charset="-122"/>
                <a:ea typeface="华文楷体" panose="02010600040101010101" pitchFamily="2" charset="-122"/>
              </a:rPr>
              <a:t>以学习为中心</a:t>
            </a:r>
            <a:r>
              <a:rPr lang="zh-CN" altLang="zh-CN" b="1" dirty="0">
                <a:solidFill>
                  <a:srgbClr val="0070C0"/>
                </a:solidFill>
                <a:latin typeface="华文楷体" panose="02010600040101010101" pitchFamily="2" charset="-122"/>
                <a:ea typeface="华文楷体" panose="02010600040101010101" pitchFamily="2" charset="-122"/>
              </a:rPr>
              <a:t>的学习方式。</a:t>
            </a:r>
          </a:p>
          <a:p>
            <a:pPr marL="742950" lvl="1" indent="-285750">
              <a:lnSpc>
                <a:spcPct val="150000"/>
              </a:lnSpc>
              <a:buFont typeface="Arial" panose="020B0604020202020204" pitchFamily="34" charset="0"/>
              <a:buChar char="•"/>
            </a:pPr>
            <a:r>
              <a:rPr lang="zh-CN" altLang="zh-CN" b="1" dirty="0">
                <a:solidFill>
                  <a:srgbClr val="0070C0"/>
                </a:solidFill>
                <a:latin typeface="华文楷体" panose="02010600040101010101" pitchFamily="2" charset="-122"/>
                <a:ea typeface="华文楷体" panose="02010600040101010101" pitchFamily="2" charset="-122"/>
              </a:rPr>
              <a:t>教师担当</a:t>
            </a:r>
            <a:r>
              <a:rPr lang="zh-CN" altLang="zh-CN" b="1" dirty="0">
                <a:solidFill>
                  <a:srgbClr val="FF0000"/>
                </a:solidFill>
                <a:latin typeface="华文楷体" panose="02010600040101010101" pitchFamily="2" charset="-122"/>
                <a:ea typeface="华文楷体" panose="02010600040101010101" pitchFamily="2" charset="-122"/>
              </a:rPr>
              <a:t>救生员</a:t>
            </a:r>
            <a:r>
              <a:rPr lang="zh-CN" altLang="zh-CN" b="1" dirty="0">
                <a:solidFill>
                  <a:srgbClr val="0070C0"/>
                </a:solidFill>
                <a:latin typeface="华文楷体" panose="02010600040101010101" pitchFamily="2" charset="-122"/>
                <a:ea typeface="华文楷体" panose="02010600040101010101" pitchFamily="2" charset="-122"/>
              </a:rPr>
              <a:t>角色，是真正的以学习为中心的教学</a:t>
            </a:r>
            <a:r>
              <a:rPr lang="zh-CN" altLang="zh-CN" b="1" dirty="0" smtClean="0">
                <a:solidFill>
                  <a:srgbClr val="0070C0"/>
                </a:solidFill>
                <a:latin typeface="华文楷体" panose="02010600040101010101" pitchFamily="2" charset="-122"/>
                <a:ea typeface="华文楷体" panose="02010600040101010101" pitchFamily="2" charset="-122"/>
              </a:rPr>
              <a:t>方式。</a:t>
            </a:r>
            <a:endParaRPr lang="zh-CN" altLang="zh-CN" b="1" dirty="0">
              <a:solidFill>
                <a:srgbClr val="0070C0"/>
              </a:solidFill>
              <a:latin typeface="华文楷体" panose="02010600040101010101" pitchFamily="2" charset="-122"/>
              <a:ea typeface="华文楷体" panose="02010600040101010101" pitchFamily="2" charset="-122"/>
            </a:endParaRPr>
          </a:p>
          <a:p>
            <a:pPr marL="742950" lvl="1" indent="-285750">
              <a:lnSpc>
                <a:spcPct val="150000"/>
              </a:lnSpc>
              <a:buFont typeface="Arial" panose="020B0604020202020204" pitchFamily="34" charset="0"/>
              <a:buChar char="•"/>
            </a:pPr>
            <a:r>
              <a:rPr lang="zh-CN" altLang="zh-CN" b="1" dirty="0" smtClean="0">
                <a:solidFill>
                  <a:srgbClr val="0070C0"/>
                </a:solidFill>
                <a:latin typeface="华文楷体" panose="02010600040101010101" pitchFamily="2" charset="-122"/>
                <a:ea typeface="华文楷体" panose="02010600040101010101" pitchFamily="2" charset="-122"/>
              </a:rPr>
              <a:t>师生</a:t>
            </a:r>
            <a:r>
              <a:rPr lang="zh-CN" altLang="zh-CN" b="1" dirty="0">
                <a:solidFill>
                  <a:srgbClr val="FF0000"/>
                </a:solidFill>
                <a:latin typeface="华文楷体" panose="02010600040101010101" pitchFamily="2" charset="-122"/>
                <a:ea typeface="华文楷体" panose="02010600040101010101" pitchFamily="2" charset="-122"/>
              </a:rPr>
              <a:t>相互</a:t>
            </a:r>
            <a:r>
              <a:rPr lang="zh-CN" altLang="zh-CN" b="1" dirty="0" smtClean="0">
                <a:solidFill>
                  <a:srgbClr val="FF0000"/>
                </a:solidFill>
                <a:latin typeface="华文楷体" panose="02010600040101010101" pitchFamily="2" charset="-122"/>
                <a:ea typeface="华文楷体" panose="02010600040101010101" pitchFamily="2" charset="-122"/>
              </a:rPr>
              <a:t>协作</a:t>
            </a:r>
            <a:r>
              <a:rPr lang="zh-CN" altLang="en-US" b="1" dirty="0" smtClean="0">
                <a:solidFill>
                  <a:srgbClr val="0070C0"/>
                </a:solidFill>
                <a:latin typeface="华文楷体" panose="02010600040101010101" pitchFamily="2" charset="-122"/>
                <a:ea typeface="华文楷体" panose="02010600040101010101" pitchFamily="2" charset="-122"/>
              </a:rPr>
              <a:t>得以加强，</a:t>
            </a:r>
            <a:r>
              <a:rPr lang="zh-CN" altLang="zh-CN" b="1" dirty="0" smtClean="0">
                <a:solidFill>
                  <a:srgbClr val="0070C0"/>
                </a:solidFill>
                <a:latin typeface="华文楷体" panose="02010600040101010101" pitchFamily="2" charset="-122"/>
                <a:ea typeface="华文楷体" panose="02010600040101010101" pitchFamily="2" charset="-122"/>
              </a:rPr>
              <a:t>专业知识</a:t>
            </a:r>
            <a:r>
              <a:rPr lang="zh-CN" altLang="zh-CN" b="1" dirty="0">
                <a:solidFill>
                  <a:srgbClr val="0070C0"/>
                </a:solidFill>
                <a:latin typeface="华文楷体" panose="02010600040101010101" pitchFamily="2" charset="-122"/>
                <a:ea typeface="华文楷体" panose="02010600040101010101" pitchFamily="2" charset="-122"/>
              </a:rPr>
              <a:t>得以</a:t>
            </a:r>
            <a:r>
              <a:rPr lang="zh-CN" altLang="zh-CN" b="1" dirty="0">
                <a:solidFill>
                  <a:srgbClr val="FF0000"/>
                </a:solidFill>
                <a:latin typeface="华文楷体" panose="02010600040101010101" pitchFamily="2" charset="-122"/>
                <a:ea typeface="华文楷体" panose="02010600040101010101" pitchFamily="2" charset="-122"/>
              </a:rPr>
              <a:t>恒久</a:t>
            </a:r>
            <a:r>
              <a:rPr lang="zh-CN" altLang="zh-CN" b="1" dirty="0" smtClean="0">
                <a:solidFill>
                  <a:srgbClr val="FF0000"/>
                </a:solidFill>
                <a:latin typeface="华文楷体" panose="02010600040101010101" pitchFamily="2" charset="-122"/>
                <a:ea typeface="华文楷体" panose="02010600040101010101" pitchFamily="2" charset="-122"/>
              </a:rPr>
              <a:t>积淀</a:t>
            </a:r>
            <a:r>
              <a:rPr lang="zh-CN" altLang="zh-CN" b="1" dirty="0" smtClean="0">
                <a:solidFill>
                  <a:srgbClr val="0070C0"/>
                </a:solidFill>
                <a:latin typeface="华文楷体" panose="02010600040101010101" pitchFamily="2" charset="-122"/>
                <a:ea typeface="华文楷体" panose="02010600040101010101" pitchFamily="2" charset="-122"/>
              </a:rPr>
              <a:t>。</a:t>
            </a:r>
            <a:endParaRPr lang="zh-CN" altLang="zh-CN" b="1" dirty="0">
              <a:solidFill>
                <a:srgbClr val="0070C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478567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620000" cy="792162"/>
          </a:xfrm>
          <a:ln>
            <a:solidFill>
              <a:schemeClr val="accent3"/>
            </a:solidFill>
          </a:ln>
          <a:effectLst>
            <a:glow rad="228600">
              <a:schemeClr val="accent3">
                <a:satMod val="175000"/>
                <a:alpha val="40000"/>
              </a:schemeClr>
            </a:glow>
          </a:effectLst>
        </p:spPr>
        <p:txBody>
          <a:bodyPr>
            <a:normAutofit/>
          </a:bodyPr>
          <a:lstStyle/>
          <a:p>
            <a:r>
              <a:rPr lang="zh-CN" altLang="en-US" sz="3200" dirty="0" smtClean="0">
                <a:solidFill>
                  <a:srgbClr val="C00000"/>
                </a:solidFill>
                <a:latin typeface="华文楷体" panose="02010600040101010101" pitchFamily="2" charset="-122"/>
                <a:ea typeface="华文楷体" panose="02010600040101010101" pitchFamily="2" charset="-122"/>
              </a:rPr>
              <a:t>５、数字</a:t>
            </a:r>
            <a:r>
              <a:rPr lang="zh-CN" altLang="en-US" sz="3200" dirty="0">
                <a:solidFill>
                  <a:srgbClr val="C00000"/>
                </a:solidFill>
                <a:latin typeface="华文楷体" panose="02010600040101010101" pitchFamily="2" charset="-122"/>
                <a:ea typeface="华文楷体" panose="02010600040101010101" pitchFamily="2" charset="-122"/>
              </a:rPr>
              <a:t>图书馆的未来</a:t>
            </a:r>
            <a:r>
              <a:rPr lang="en-US" altLang="zh-CN" sz="3200" dirty="0">
                <a:solidFill>
                  <a:srgbClr val="C00000"/>
                </a:solidFill>
                <a:latin typeface="华文楷体" panose="02010600040101010101" pitchFamily="2" charset="-122"/>
                <a:ea typeface="华文楷体" panose="02010600040101010101" pitchFamily="2" charset="-122"/>
              </a:rPr>
              <a:t>——</a:t>
            </a:r>
            <a:r>
              <a:rPr lang="zh-CN" altLang="en-US" sz="3200" dirty="0">
                <a:solidFill>
                  <a:srgbClr val="C00000"/>
                </a:solidFill>
                <a:latin typeface="华文楷体" panose="02010600040101010101" pitchFamily="2" charset="-122"/>
                <a:ea typeface="华文楷体" panose="02010600040101010101" pitchFamily="2" charset="-122"/>
              </a:rPr>
              <a:t>智慧图书馆</a:t>
            </a:r>
            <a:endParaRPr lang="zh-CN" altLang="en-US" sz="3200" dirty="0"/>
          </a:p>
        </p:txBody>
      </p:sp>
      <p:sp>
        <p:nvSpPr>
          <p:cNvPr id="3" name="内容占位符 2"/>
          <p:cNvSpPr>
            <a:spLocks noGrp="1"/>
          </p:cNvSpPr>
          <p:nvPr>
            <p:ph sz="quarter" idx="1"/>
          </p:nvPr>
        </p:nvSpPr>
        <p:spPr>
          <a:xfrm>
            <a:off x="762000" y="1447800"/>
            <a:ext cx="7924800" cy="4800600"/>
          </a:xfrm>
          <a:effectLst>
            <a:glow rad="101600">
              <a:schemeClr val="accent1">
                <a:satMod val="175000"/>
                <a:alpha val="40000"/>
              </a:schemeClr>
            </a:glow>
            <a:innerShdw blurRad="63500" dist="50800" dir="13500000">
              <a:prstClr val="black">
                <a:alpha val="50000"/>
              </a:prstClr>
            </a:innerShdw>
          </a:effectLst>
        </p:spPr>
        <p:txBody>
          <a:bodyPr>
            <a:normAutofit fontScale="92500" lnSpcReduction="20000"/>
          </a:bodyPr>
          <a:lstStyle/>
          <a:p>
            <a:r>
              <a:rPr lang="zh-CN" altLang="en-US" b="1" dirty="0">
                <a:solidFill>
                  <a:srgbClr val="002060"/>
                </a:solidFill>
                <a:latin typeface="华文楷体" panose="02010600040101010101" pitchFamily="2" charset="-122"/>
                <a:ea typeface="华文楷体" panose="02010600040101010101" pitchFamily="2" charset="-122"/>
              </a:rPr>
              <a:t>智慧图书馆与</a:t>
            </a:r>
            <a:r>
              <a:rPr lang="zh-CN" altLang="en-US" b="1" dirty="0">
                <a:solidFill>
                  <a:srgbClr val="C00000"/>
                </a:solidFill>
                <a:latin typeface="华文楷体" panose="02010600040101010101" pitchFamily="2" charset="-122"/>
                <a:ea typeface="华文楷体" panose="02010600040101010101" pitchFamily="2" charset="-122"/>
              </a:rPr>
              <a:t>智慧图书馆员</a:t>
            </a:r>
            <a:endParaRPr lang="en-US" altLang="zh-CN" b="1" dirty="0">
              <a:solidFill>
                <a:srgbClr val="C00000"/>
              </a:solidFill>
              <a:latin typeface="华文楷体" panose="02010600040101010101" pitchFamily="2" charset="-122"/>
              <a:ea typeface="华文楷体" panose="02010600040101010101" pitchFamily="2" charset="-122"/>
            </a:endParaRPr>
          </a:p>
          <a:p>
            <a:pPr lvl="1"/>
            <a:r>
              <a:rPr lang="zh-CN" altLang="zh-CN" dirty="0" smtClean="0">
                <a:latin typeface="华文楷体" panose="02010600040101010101" pitchFamily="2" charset="-122"/>
                <a:ea typeface="华文楷体" panose="02010600040101010101" pitchFamily="2" charset="-122"/>
              </a:rPr>
              <a:t>“</a:t>
            </a:r>
            <a:r>
              <a:rPr lang="zh-CN" altLang="zh-CN" dirty="0" smtClean="0">
                <a:solidFill>
                  <a:srgbClr val="002060"/>
                </a:solidFill>
                <a:latin typeface="华文楷体" panose="02010600040101010101" pitchFamily="2" charset="-122"/>
                <a:ea typeface="华文楷体" panose="02010600040101010101" pitchFamily="2" charset="-122"/>
              </a:rPr>
              <a:t>智慧图书馆</a:t>
            </a:r>
            <a:r>
              <a:rPr lang="zh-CN" altLang="zh-CN" dirty="0" smtClean="0">
                <a:latin typeface="华文楷体" panose="02010600040101010101" pitchFamily="2" charset="-122"/>
                <a:ea typeface="华文楷体" panose="02010600040101010101" pitchFamily="2" charset="-122"/>
              </a:rPr>
              <a:t>”需要</a:t>
            </a:r>
            <a:r>
              <a:rPr lang="zh-CN" altLang="zh-CN" dirty="0">
                <a:latin typeface="华文楷体" panose="02010600040101010101" pitchFamily="2" charset="-122"/>
                <a:ea typeface="华文楷体" panose="02010600040101010101" pitchFamily="2" charset="-122"/>
              </a:rPr>
              <a:t>“</a:t>
            </a:r>
            <a:r>
              <a:rPr lang="zh-CN" altLang="zh-CN" dirty="0">
                <a:solidFill>
                  <a:srgbClr val="C00000"/>
                </a:solidFill>
                <a:latin typeface="华文楷体" panose="02010600040101010101" pitchFamily="2" charset="-122"/>
                <a:ea typeface="华文楷体" panose="02010600040101010101" pitchFamily="2" charset="-122"/>
              </a:rPr>
              <a:t>智慧的图书馆员</a:t>
            </a:r>
            <a:r>
              <a:rPr lang="zh-CN" altLang="zh-CN" dirty="0">
                <a:latin typeface="华文楷体" panose="02010600040101010101" pitchFamily="2" charset="-122"/>
                <a:ea typeface="华文楷体" panose="02010600040101010101" pitchFamily="2" charset="-122"/>
              </a:rPr>
              <a:t>”</a:t>
            </a:r>
            <a:r>
              <a:rPr lang="zh-CN" altLang="zh-CN" dirty="0" smtClean="0">
                <a:latin typeface="华文楷体" panose="02010600040101010101" pitchFamily="2" charset="-122"/>
                <a:ea typeface="华文楷体" panose="02010600040101010101" pitchFamily="2" charset="-122"/>
              </a:rPr>
              <a:t>。我们</a:t>
            </a:r>
            <a:r>
              <a:rPr lang="zh-CN" altLang="zh-CN" dirty="0">
                <a:latin typeface="华文楷体" panose="02010600040101010101" pitchFamily="2" charset="-122"/>
                <a:ea typeface="华文楷体" panose="02010600040101010101" pitchFamily="2" charset="-122"/>
              </a:rPr>
              <a:t>不仅需要明辨图书馆和信息服务在新社会实验中可以扮演的角色，还需要了解为胜任这些角色</a:t>
            </a:r>
            <a:r>
              <a:rPr lang="zh-CN" altLang="zh-CN" dirty="0" smtClean="0">
                <a:latin typeface="华文楷体" panose="02010600040101010101" pitchFamily="2" charset="-122"/>
                <a:ea typeface="华文楷体" panose="02010600040101010101" pitchFamily="2" charset="-122"/>
              </a:rPr>
              <a:t>，哪些</a:t>
            </a:r>
            <a:r>
              <a:rPr lang="zh-CN" altLang="zh-CN" dirty="0">
                <a:latin typeface="华文楷体" panose="02010600040101010101" pitchFamily="2" charset="-122"/>
                <a:ea typeface="华文楷体" panose="02010600040101010101" pitchFamily="2" charset="-122"/>
              </a:rPr>
              <a:t>必备</a:t>
            </a:r>
            <a:r>
              <a:rPr lang="zh-CN" altLang="zh-CN" dirty="0" smtClean="0">
                <a:latin typeface="华文楷体" panose="02010600040101010101" pitchFamily="2" charset="-122"/>
                <a:ea typeface="华文楷体" panose="02010600040101010101" pitchFamily="2" charset="-122"/>
              </a:rPr>
              <a:t>技能</a:t>
            </a:r>
            <a:r>
              <a:rPr lang="zh-CN" altLang="en-US" dirty="0" smtClean="0">
                <a:latin typeface="华文楷体" panose="02010600040101010101" pitchFamily="2" charset="-122"/>
                <a:ea typeface="华文楷体" panose="02010600040101010101" pitchFamily="2" charset="-122"/>
              </a:rPr>
              <a:t>是必须掌握的</a:t>
            </a:r>
            <a:r>
              <a:rPr lang="zh-CN" altLang="zh-CN" dirty="0" smtClean="0">
                <a:latin typeface="华文楷体" panose="02010600040101010101" pitchFamily="2" charset="-122"/>
                <a:ea typeface="华文楷体" panose="02010600040101010101" pitchFamily="2" charset="-122"/>
              </a:rPr>
              <a:t>。</a:t>
            </a:r>
            <a:endParaRPr lang="zh-CN" altLang="zh-CN" dirty="0">
              <a:latin typeface="华文楷体" panose="02010600040101010101" pitchFamily="2" charset="-122"/>
              <a:ea typeface="华文楷体" panose="02010600040101010101" pitchFamily="2" charset="-122"/>
            </a:endParaRPr>
          </a:p>
          <a:p>
            <a:pPr lvl="1"/>
            <a:r>
              <a:rPr lang="zh-CN" altLang="zh-CN" dirty="0" smtClean="0">
                <a:solidFill>
                  <a:srgbClr val="C00000"/>
                </a:solidFill>
                <a:latin typeface="华文楷体" panose="02010600040101010101" pitchFamily="2" charset="-122"/>
                <a:ea typeface="华文楷体" panose="02010600040101010101" pitchFamily="2" charset="-122"/>
              </a:rPr>
              <a:t>图书</a:t>
            </a:r>
            <a:r>
              <a:rPr lang="zh-CN" altLang="zh-CN" dirty="0">
                <a:solidFill>
                  <a:srgbClr val="C00000"/>
                </a:solidFill>
                <a:latin typeface="华文楷体" panose="02010600040101010101" pitchFamily="2" charset="-122"/>
                <a:ea typeface="华文楷体" panose="02010600040101010101" pitchFamily="2" charset="-122"/>
              </a:rPr>
              <a:t>馆员工</a:t>
            </a:r>
            <a:r>
              <a:rPr lang="zh-CN" altLang="zh-CN" dirty="0">
                <a:latin typeface="华文楷体" panose="02010600040101010101" pitchFamily="2" charset="-122"/>
                <a:ea typeface="华文楷体" panose="02010600040101010101" pitchFamily="2" charset="-122"/>
              </a:rPr>
              <a:t>不仅要能胜任对现有体系和服务的执行和管理，还应具备卓越的</a:t>
            </a:r>
            <a:r>
              <a:rPr lang="zh-CN" altLang="zh-CN" dirty="0">
                <a:solidFill>
                  <a:srgbClr val="C00000"/>
                </a:solidFill>
                <a:latin typeface="华文楷体" panose="02010600040101010101" pitchFamily="2" charset="-122"/>
                <a:ea typeface="华文楷体" panose="02010600040101010101" pitchFamily="2" charset="-122"/>
              </a:rPr>
              <a:t>洞察力</a:t>
            </a:r>
            <a:r>
              <a:rPr lang="zh-CN" altLang="zh-CN" dirty="0">
                <a:latin typeface="华文楷体" panose="02010600040101010101" pitchFamily="2" charset="-122"/>
                <a:ea typeface="华文楷体" panose="02010600040101010101" pitchFamily="2" charset="-122"/>
              </a:rPr>
              <a:t>和执着的献身精神，能时刻关注</a:t>
            </a:r>
            <a:r>
              <a:rPr lang="zh-CN" altLang="zh-CN" dirty="0" smtClean="0">
                <a:latin typeface="华文楷体" panose="02010600040101010101" pitchFamily="2" charset="-122"/>
                <a:ea typeface="华文楷体" panose="02010600040101010101" pitchFamily="2" charset="-122"/>
              </a:rPr>
              <a:t>所在</a:t>
            </a:r>
            <a:r>
              <a:rPr lang="zh-CN" altLang="en-US" dirty="0" smtClean="0">
                <a:latin typeface="华文楷体" panose="02010600040101010101" pitchFamily="2" charset="-122"/>
                <a:ea typeface="华文楷体" panose="02010600040101010101" pitchFamily="2" charset="-122"/>
              </a:rPr>
              <a:t>地区</a:t>
            </a:r>
            <a:r>
              <a:rPr lang="zh-CN" altLang="zh-CN" dirty="0" smtClean="0">
                <a:latin typeface="华文楷体" panose="02010600040101010101" pitchFamily="2" charset="-122"/>
                <a:ea typeface="华文楷体" panose="02010600040101010101" pitchFamily="2" charset="-122"/>
              </a:rPr>
              <a:t>有</a:t>
            </a:r>
            <a:r>
              <a:rPr lang="zh-CN" altLang="zh-CN" dirty="0">
                <a:latin typeface="华文楷体" panose="02010600040101010101" pitchFamily="2" charset="-122"/>
                <a:ea typeface="华文楷体" panose="02010600040101010101" pitchFamily="2" charset="-122"/>
              </a:rPr>
              <a:t>哪些信息需求，了解如何通过建设新信息源来提升服务质量，并聚焦那些能有效传播信息的新技术</a:t>
            </a:r>
            <a:r>
              <a:rPr lang="zh-CN" altLang="zh-CN" dirty="0" smtClean="0">
                <a:latin typeface="华文楷体" panose="02010600040101010101" pitchFamily="2" charset="-122"/>
                <a:ea typeface="华文楷体" panose="02010600040101010101" pitchFamily="2" charset="-122"/>
              </a:rPr>
              <a:t>。</a:t>
            </a:r>
            <a:endParaRPr lang="zh-CN" altLang="zh-CN" dirty="0">
              <a:latin typeface="华文楷体" panose="02010600040101010101" pitchFamily="2" charset="-122"/>
              <a:ea typeface="华文楷体" panose="02010600040101010101" pitchFamily="2" charset="-122"/>
            </a:endParaRPr>
          </a:p>
          <a:p>
            <a:pPr lvl="1"/>
            <a:r>
              <a:rPr lang="zh-CN" altLang="zh-CN" dirty="0" smtClean="0">
                <a:solidFill>
                  <a:srgbClr val="C00000"/>
                </a:solidFill>
                <a:latin typeface="华文楷体" panose="02010600040101010101" pitchFamily="2" charset="-122"/>
                <a:ea typeface="华文楷体" panose="02010600040101010101" pitchFamily="2" charset="-122"/>
              </a:rPr>
              <a:t>图书馆</a:t>
            </a:r>
            <a:r>
              <a:rPr lang="zh-CN" altLang="zh-CN" dirty="0">
                <a:solidFill>
                  <a:srgbClr val="C00000"/>
                </a:solidFill>
                <a:latin typeface="华文楷体" panose="02010600040101010101" pitchFamily="2" charset="-122"/>
                <a:ea typeface="华文楷体" panose="02010600040101010101" pitchFamily="2" charset="-122"/>
              </a:rPr>
              <a:t>管理层</a:t>
            </a:r>
            <a:r>
              <a:rPr lang="zh-CN" altLang="zh-CN" dirty="0">
                <a:latin typeface="华文楷体" panose="02010600040101010101" pitchFamily="2" charset="-122"/>
                <a:ea typeface="华文楷体" panose="02010600040101010101" pitchFamily="2" charset="-122"/>
              </a:rPr>
              <a:t>需要认识自己有责任改善整体的工作环境</a:t>
            </a:r>
            <a:r>
              <a:rPr lang="zh-CN" altLang="zh-CN" dirty="0" smtClean="0">
                <a:latin typeface="华文楷体" panose="02010600040101010101" pitchFamily="2" charset="-122"/>
                <a:ea typeface="华文楷体" panose="02010600040101010101" pitchFamily="2" charset="-122"/>
              </a:rPr>
              <a:t>，图书馆</a:t>
            </a:r>
            <a:r>
              <a:rPr lang="zh-CN" altLang="en-US" dirty="0" smtClean="0">
                <a:latin typeface="华文楷体" panose="02010600040101010101" pitchFamily="2" charset="-122"/>
                <a:ea typeface="华文楷体" panose="02010600040101010101" pitchFamily="2" charset="-122"/>
              </a:rPr>
              <a:t>要</a:t>
            </a:r>
            <a:r>
              <a:rPr lang="zh-CN" altLang="zh-CN" dirty="0" smtClean="0">
                <a:latin typeface="华文楷体" panose="02010600040101010101" pitchFamily="2" charset="-122"/>
                <a:ea typeface="华文楷体" panose="02010600040101010101" pitchFamily="2" charset="-122"/>
              </a:rPr>
              <a:t>组成</a:t>
            </a:r>
            <a:r>
              <a:rPr lang="zh-CN" altLang="zh-CN" dirty="0">
                <a:latin typeface="华文楷体" panose="02010600040101010101" pitchFamily="2" charset="-122"/>
                <a:ea typeface="华文楷体" panose="02010600040101010101" pitchFamily="2" charset="-122"/>
              </a:rPr>
              <a:t>一个“知识工作者社区”</a:t>
            </a:r>
            <a:r>
              <a:rPr lang="zh-CN" altLang="zh-CN" dirty="0" smtClean="0">
                <a:latin typeface="华文楷体" panose="02010600040101010101" pitchFamily="2" charset="-122"/>
                <a:ea typeface="华文楷体" panose="02010600040101010101" pitchFamily="2" charset="-122"/>
              </a:rPr>
              <a:t>，开展</a:t>
            </a:r>
            <a:r>
              <a:rPr lang="zh-CN" altLang="zh-CN" dirty="0">
                <a:latin typeface="华文楷体" panose="02010600040101010101" pitchFamily="2" charset="-122"/>
                <a:ea typeface="华文楷体" panose="02010600040101010101" pitchFamily="2" charset="-122"/>
              </a:rPr>
              <a:t>经常性的经验交流，依托高度网络化的环境，使成员的知识与技能得到加强，最终形成倍增效应</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a:latin typeface="华文楷体" panose="02010600040101010101" pitchFamily="2" charset="-122"/>
                <a:ea typeface="华文楷体" panose="02010600040101010101" pitchFamily="2" charset="-122"/>
              </a:rPr>
              <a:t>图书馆要将自己的服务融入“智慧城市”这样的跨行业发展项目中，必须聘用拥有卓越技能的经理人</a:t>
            </a:r>
            <a:r>
              <a:rPr lang="zh-CN" altLang="zh-CN" dirty="0" smtClean="0">
                <a:latin typeface="华文楷体" panose="02010600040101010101" pitchFamily="2" charset="-122"/>
                <a:ea typeface="华文楷体" panose="02010600040101010101" pitchFamily="2" charset="-122"/>
              </a:rPr>
              <a:t>。除了</a:t>
            </a:r>
            <a:r>
              <a:rPr lang="zh-CN" altLang="zh-CN" dirty="0">
                <a:latin typeface="华文楷体" panose="02010600040101010101" pitchFamily="2" charset="-122"/>
                <a:ea typeface="华文楷体" panose="02010600040101010101" pitchFamily="2" charset="-122"/>
              </a:rPr>
              <a:t>“智慧”的</a:t>
            </a:r>
            <a:r>
              <a:rPr lang="zh-CN" altLang="zh-CN" dirty="0">
                <a:solidFill>
                  <a:srgbClr val="C00000"/>
                </a:solidFill>
                <a:latin typeface="华文楷体" panose="02010600040101010101" pitchFamily="2" charset="-122"/>
                <a:ea typeface="华文楷体" panose="02010600040101010101" pitchFamily="2" charset="-122"/>
              </a:rPr>
              <a:t>图书馆员</a:t>
            </a:r>
            <a:r>
              <a:rPr lang="zh-CN" altLang="zh-CN" dirty="0">
                <a:latin typeface="华文楷体" panose="02010600040101010101" pitchFamily="2" charset="-122"/>
                <a:ea typeface="华文楷体" panose="02010600040101010101" pitchFamily="2" charset="-122"/>
              </a:rPr>
              <a:t>，没有人能创造出“</a:t>
            </a:r>
            <a:r>
              <a:rPr lang="zh-CN" altLang="zh-CN" dirty="0">
                <a:solidFill>
                  <a:srgbClr val="C00000"/>
                </a:solidFill>
                <a:latin typeface="华文楷体" panose="02010600040101010101" pitchFamily="2" charset="-122"/>
                <a:ea typeface="华文楷体" panose="02010600040101010101" pitchFamily="2" charset="-122"/>
              </a:rPr>
              <a:t>智慧图书馆</a:t>
            </a:r>
            <a:r>
              <a:rPr lang="zh-CN" altLang="zh-CN" dirty="0">
                <a:latin typeface="华文楷体" panose="02010600040101010101" pitchFamily="2" charset="-122"/>
                <a:ea typeface="华文楷体" panose="02010600040101010101" pitchFamily="2" charset="-122"/>
              </a:rPr>
              <a:t>”</a:t>
            </a:r>
          </a:p>
          <a:p>
            <a:pPr lvl="1"/>
            <a:endParaRPr lang="zh-CN" altLang="zh-CN" dirty="0">
              <a:latin typeface="华文楷体" panose="02010600040101010101" pitchFamily="2" charset="-122"/>
              <a:ea typeface="华文楷体" panose="02010600040101010101" pitchFamily="2" charset="-122"/>
            </a:endParaRPr>
          </a:p>
          <a:p>
            <a:endParaRPr lang="zh-CN" altLang="en-US" dirty="0"/>
          </a:p>
        </p:txBody>
      </p:sp>
    </p:spTree>
    <p:extLst>
      <p:ext uri="{BB962C8B-B14F-4D97-AF65-F5344CB8AC3E}">
        <p14:creationId xmlns:p14="http://schemas.microsoft.com/office/powerpoint/2010/main" val="3581276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15962"/>
          </a:xfrm>
          <a:ln>
            <a:solidFill>
              <a:schemeClr val="accent3"/>
            </a:solidFill>
          </a:ln>
          <a:effectLst>
            <a:glow rad="228600">
              <a:schemeClr val="accent3">
                <a:satMod val="175000"/>
                <a:alpha val="40000"/>
              </a:schemeClr>
            </a:glow>
          </a:effectLst>
        </p:spPr>
        <p:txBody>
          <a:bodyPr>
            <a:normAutofit/>
          </a:bodyPr>
          <a:lstStyle/>
          <a:p>
            <a:r>
              <a:rPr lang="zh-CN" altLang="en-US" sz="3200" b="1" dirty="0" smtClean="0">
                <a:solidFill>
                  <a:srgbClr val="C00000"/>
                </a:solidFill>
                <a:latin typeface="华文楷体" panose="02010600040101010101" pitchFamily="2" charset="-122"/>
                <a:ea typeface="华文楷体" panose="02010600040101010101" pitchFamily="2" charset="-122"/>
              </a:rPr>
              <a:t>６、中小学智慧图书馆发展策略</a:t>
            </a:r>
            <a:endParaRPr lang="zh-CN" altLang="en-US" sz="3200" dirty="0">
              <a:solidFill>
                <a:srgbClr val="C00000"/>
              </a:solidFill>
            </a:endParaRPr>
          </a:p>
        </p:txBody>
      </p:sp>
      <p:sp>
        <p:nvSpPr>
          <p:cNvPr id="3" name="内容占位符 2"/>
          <p:cNvSpPr>
            <a:spLocks noGrp="1"/>
          </p:cNvSpPr>
          <p:nvPr>
            <p:ph sz="quarter" idx="1"/>
          </p:nvPr>
        </p:nvSpPr>
        <p:spPr/>
        <p:txBody>
          <a:bodyPr/>
          <a:lstStyle/>
          <a:p>
            <a:r>
              <a:rPr lang="zh-CN" altLang="zh-CN" dirty="0">
                <a:solidFill>
                  <a:srgbClr val="FF0000"/>
                </a:solidFill>
                <a:latin typeface="华文楷体" panose="02010600040101010101" pitchFamily="2" charset="-122"/>
                <a:ea typeface="华文楷体" panose="02010600040101010101" pitchFamily="2" charset="-122"/>
              </a:rPr>
              <a:t>智慧图书馆</a:t>
            </a:r>
            <a:r>
              <a:rPr lang="zh-CN" altLang="zh-CN" dirty="0">
                <a:latin typeface="华文楷体" panose="02010600040101010101" pitchFamily="2" charset="-122"/>
                <a:ea typeface="华文楷体" panose="02010600040101010101" pitchFamily="2" charset="-122"/>
              </a:rPr>
              <a:t>是未来图书馆发展的新模式，将使图书馆真正迈向可持续发展之路</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zh-CN" altLang="zh-CN" dirty="0">
                <a:latin typeface="华文楷体" panose="02010600040101010101" pitchFamily="2" charset="-122"/>
                <a:ea typeface="华文楷体" panose="02010600040101010101" pitchFamily="2" charset="-122"/>
              </a:rPr>
              <a:t>数字化、网络化和智能化是智慧图书馆的</a:t>
            </a:r>
            <a:r>
              <a:rPr lang="zh-CN" altLang="zh-CN" dirty="0">
                <a:solidFill>
                  <a:srgbClr val="FF0000"/>
                </a:solidFill>
                <a:latin typeface="华文楷体" panose="02010600040101010101" pitchFamily="2" charset="-122"/>
                <a:ea typeface="华文楷体" panose="02010600040101010101" pitchFamily="2" charset="-122"/>
              </a:rPr>
              <a:t>信息技术基础</a:t>
            </a:r>
            <a:r>
              <a:rPr lang="zh-CN" altLang="zh-CN" dirty="0">
                <a:latin typeface="华文楷体" panose="02010600040101010101" pitchFamily="2" charset="-122"/>
                <a:ea typeface="华文楷体" panose="02010600040101010101" pitchFamily="2" charset="-122"/>
              </a:rPr>
              <a:t>，而以人为本、绿色发展、方便读者则是智慧图书馆的</a:t>
            </a:r>
            <a:r>
              <a:rPr lang="zh-CN" altLang="zh-CN" dirty="0">
                <a:solidFill>
                  <a:srgbClr val="FF0000"/>
                </a:solidFill>
                <a:latin typeface="华文楷体" panose="02010600040101010101" pitchFamily="2" charset="-122"/>
                <a:ea typeface="华文楷体" panose="02010600040101010101" pitchFamily="2" charset="-122"/>
              </a:rPr>
              <a:t>灵魂与精髓</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r>
              <a:rPr lang="zh-CN" altLang="zh-CN" dirty="0" smtClean="0">
                <a:solidFill>
                  <a:srgbClr val="FF0000"/>
                </a:solidFill>
                <a:latin typeface="华文楷体" panose="02010600040101010101" pitchFamily="2" charset="-122"/>
                <a:ea typeface="华文楷体" panose="02010600040101010101" pitchFamily="2" charset="-122"/>
              </a:rPr>
              <a:t>目前</a:t>
            </a:r>
            <a:r>
              <a:rPr lang="zh-CN" altLang="zh-CN" dirty="0">
                <a:solidFill>
                  <a:srgbClr val="FF0000"/>
                </a:solidFill>
                <a:latin typeface="华文楷体" panose="02010600040101010101" pitchFamily="2" charset="-122"/>
                <a:ea typeface="华文楷体" panose="02010600040101010101" pitchFamily="2" charset="-122"/>
              </a:rPr>
              <a:t>智慧图书馆</a:t>
            </a:r>
            <a:r>
              <a:rPr lang="zh-CN" altLang="zh-CN" dirty="0">
                <a:latin typeface="华文楷体" panose="02010600040101010101" pitchFamily="2" charset="-122"/>
                <a:ea typeface="华文楷体" panose="02010600040101010101" pitchFamily="2" charset="-122"/>
              </a:rPr>
              <a:t>正处于初始阶段，其在智能技术支持下能够无所不在、无时不在地实现书书相联、书人相联、人人相联</a:t>
            </a:r>
            <a:r>
              <a:rPr lang="zh-CN" altLang="zh-CN" dirty="0" smtClean="0">
                <a:latin typeface="华文楷体" panose="02010600040101010101" pitchFamily="2" charset="-122"/>
                <a:ea typeface="华文楷体" panose="02010600040101010101" pitchFamily="2" charset="-122"/>
              </a:rPr>
              <a:t>。其内</a:t>
            </a:r>
            <a:r>
              <a:rPr lang="zh-CN" altLang="zh-CN" dirty="0">
                <a:latin typeface="华文楷体" panose="02010600040101010101" pitchFamily="2" charset="-122"/>
                <a:ea typeface="华文楷体" panose="02010600040101010101" pitchFamily="2" charset="-122"/>
              </a:rPr>
              <a:t>在特征是以人为本的可持续发展，以满足日益增长的读者的信息需求</a:t>
            </a:r>
            <a:r>
              <a:rPr lang="zh-CN" altLang="zh-CN" dirty="0" smtClean="0">
                <a:latin typeface="华文楷体" panose="02010600040101010101" pitchFamily="2" charset="-122"/>
                <a:ea typeface="华文楷体" panose="02010600040101010101" pitchFamily="2" charset="-122"/>
              </a:rPr>
              <a:t>。</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583485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92162"/>
          </a:xfrm>
          <a:ln>
            <a:solidFill>
              <a:schemeClr val="accent3"/>
            </a:solidFill>
          </a:ln>
          <a:effectLst>
            <a:glow rad="228600">
              <a:schemeClr val="accent3">
                <a:satMod val="175000"/>
                <a:alpha val="40000"/>
              </a:schemeClr>
            </a:glow>
          </a:effectLst>
        </p:spPr>
        <p:txBody>
          <a:bodyPr>
            <a:normAutofit/>
          </a:bodyPr>
          <a:lstStyle/>
          <a:p>
            <a:r>
              <a:rPr lang="zh-CN" altLang="en-US" b="1" dirty="0" smtClean="0">
                <a:solidFill>
                  <a:srgbClr val="C00000"/>
                </a:solidFill>
                <a:latin typeface="华文楷体" panose="02010600040101010101" pitchFamily="2" charset="-122"/>
                <a:ea typeface="华文楷体" panose="02010600040101010101" pitchFamily="2" charset="-122"/>
              </a:rPr>
              <a:t>６、中小学</a:t>
            </a:r>
            <a:r>
              <a:rPr lang="zh-CN" altLang="en-US" b="1" dirty="0">
                <a:solidFill>
                  <a:srgbClr val="C00000"/>
                </a:solidFill>
                <a:latin typeface="华文楷体" panose="02010600040101010101" pitchFamily="2" charset="-122"/>
                <a:ea typeface="华文楷体" panose="02010600040101010101" pitchFamily="2" charset="-122"/>
              </a:rPr>
              <a:t>智慧图书馆发展策略</a:t>
            </a:r>
            <a:endParaRPr lang="zh-CN" altLang="en-US" dirty="0"/>
          </a:p>
        </p:txBody>
      </p:sp>
      <p:sp>
        <p:nvSpPr>
          <p:cNvPr id="3" name="内容占位符 2"/>
          <p:cNvSpPr>
            <a:spLocks noGrp="1"/>
          </p:cNvSpPr>
          <p:nvPr>
            <p:ph sz="quarter" idx="1"/>
          </p:nvPr>
        </p:nvSpPr>
        <p:spPr/>
        <p:txBody>
          <a:bodyPr/>
          <a:lstStyle/>
          <a:p>
            <a:pPr>
              <a:lnSpc>
                <a:spcPct val="150000"/>
              </a:lnSpc>
            </a:pPr>
            <a:r>
              <a:rPr lang="zh-CN" altLang="en-US" b="1" dirty="0" smtClean="0">
                <a:solidFill>
                  <a:srgbClr val="0070C0"/>
                </a:solidFill>
                <a:latin typeface="华文楷体" panose="02010600040101010101" pitchFamily="2" charset="-122"/>
                <a:ea typeface="华文楷体" panose="02010600040101010101" pitchFamily="2" charset="-122"/>
              </a:rPr>
              <a:t>数字图书馆</a:t>
            </a:r>
            <a:r>
              <a:rPr lang="zh-CN" altLang="en-US" b="1" dirty="0" smtClean="0">
                <a:solidFill>
                  <a:srgbClr val="002060"/>
                </a:solidFill>
                <a:latin typeface="华文楷体" panose="02010600040101010101" pitchFamily="2" charset="-122"/>
                <a:ea typeface="华文楷体" panose="02010600040101010101" pitchFamily="2" charset="-122"/>
              </a:rPr>
              <a:t>走向</a:t>
            </a:r>
            <a:r>
              <a:rPr lang="zh-CN" altLang="en-US" b="1" dirty="0" smtClean="0">
                <a:solidFill>
                  <a:srgbClr val="0070C0"/>
                </a:solidFill>
                <a:latin typeface="华文楷体" panose="02010600040101010101" pitchFamily="2" charset="-122"/>
                <a:ea typeface="华文楷体" panose="02010600040101010101" pitchFamily="2" charset="-122"/>
              </a:rPr>
              <a:t>智慧图书馆</a:t>
            </a:r>
            <a:endParaRPr lang="en-US" altLang="zh-CN" b="1" dirty="0" smtClean="0">
              <a:solidFill>
                <a:srgbClr val="0070C0"/>
              </a:solidFill>
              <a:latin typeface="华文楷体" panose="02010600040101010101" pitchFamily="2" charset="-122"/>
              <a:ea typeface="华文楷体" panose="02010600040101010101" pitchFamily="2" charset="-122"/>
            </a:endParaRPr>
          </a:p>
          <a:p>
            <a:pPr lvl="1">
              <a:lnSpc>
                <a:spcPct val="150000"/>
              </a:lnSpc>
            </a:pPr>
            <a:r>
              <a:rPr lang="zh-CN" altLang="zh-CN" dirty="0" smtClean="0">
                <a:solidFill>
                  <a:srgbClr val="C00000"/>
                </a:solidFill>
                <a:latin typeface="华文楷体" panose="02010600040101010101" pitchFamily="2" charset="-122"/>
                <a:ea typeface="华文楷体" panose="02010600040101010101" pitchFamily="2" charset="-122"/>
              </a:rPr>
              <a:t>数字</a:t>
            </a:r>
            <a:r>
              <a:rPr lang="zh-CN" altLang="zh-CN" dirty="0">
                <a:solidFill>
                  <a:srgbClr val="C00000"/>
                </a:solidFill>
                <a:latin typeface="华文楷体" panose="02010600040101010101" pitchFamily="2" charset="-122"/>
                <a:ea typeface="华文楷体" panose="02010600040101010101" pitchFamily="2" charset="-122"/>
              </a:rPr>
              <a:t>图书馆</a:t>
            </a:r>
            <a:r>
              <a:rPr lang="zh-CN" altLang="zh-CN" dirty="0">
                <a:latin typeface="华文楷体" panose="02010600040101010101" pitchFamily="2" charset="-122"/>
                <a:ea typeface="华文楷体" panose="02010600040101010101" pitchFamily="2" charset="-122"/>
              </a:rPr>
              <a:t>，无论是物联网还是云计算，这些都是从信息技术的维度出发的技术型图书馆</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lnSpc>
                <a:spcPct val="150000"/>
              </a:lnSpc>
            </a:pPr>
            <a:r>
              <a:rPr lang="zh-CN" altLang="zh-CN" dirty="0" smtClean="0">
                <a:solidFill>
                  <a:srgbClr val="C00000"/>
                </a:solidFill>
                <a:latin typeface="华文楷体" panose="02010600040101010101" pitchFamily="2" charset="-122"/>
                <a:ea typeface="华文楷体" panose="02010600040101010101" pitchFamily="2" charset="-122"/>
              </a:rPr>
              <a:t>智慧图书馆</a:t>
            </a:r>
            <a:r>
              <a:rPr lang="zh-CN" altLang="en-US" dirty="0" smtClean="0">
                <a:latin typeface="华文楷体" panose="02010600040101010101" pitchFamily="2" charset="-122"/>
                <a:ea typeface="华文楷体" panose="02010600040101010101" pitchFamily="2" charset="-122"/>
              </a:rPr>
              <a:t>，</a:t>
            </a:r>
            <a:r>
              <a:rPr lang="zh-CN" altLang="zh-CN" dirty="0" smtClean="0">
                <a:latin typeface="华文楷体" panose="02010600040101010101" pitchFamily="2" charset="-122"/>
                <a:ea typeface="华文楷体" panose="02010600040101010101" pitchFamily="2" charset="-122"/>
              </a:rPr>
              <a:t>注重</a:t>
            </a:r>
            <a:r>
              <a:rPr lang="zh-CN" altLang="zh-CN" dirty="0">
                <a:latin typeface="华文楷体" panose="02010600040101010101" pitchFamily="2" charset="-122"/>
                <a:ea typeface="华文楷体" panose="02010600040101010101" pitchFamily="2" charset="-122"/>
              </a:rPr>
              <a:t>的是在信息技术基础上的整合集群与协同管理，注重的是新信息技术支撑下的泛在、便捷和跨越时空的读者服务，注重的是图书馆的创新发展、转型发展和可持续发展。</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415777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8077200" cy="715962"/>
          </a:xfrm>
          <a:ln>
            <a:solidFill>
              <a:schemeClr val="accent3"/>
            </a:solidFill>
          </a:ln>
          <a:effectLst>
            <a:glow rad="228600">
              <a:schemeClr val="accent3">
                <a:satMod val="175000"/>
                <a:alpha val="40000"/>
              </a:schemeClr>
            </a:glow>
          </a:effectLst>
        </p:spPr>
        <p:txBody>
          <a:bodyPr>
            <a:normAutofit fontScale="90000"/>
          </a:bodyPr>
          <a:lstStyle/>
          <a:p>
            <a:r>
              <a:rPr lang="zh-CN" altLang="en-US" b="1" dirty="0" smtClean="0">
                <a:solidFill>
                  <a:srgbClr val="C00000"/>
                </a:solidFill>
                <a:latin typeface="华文楷体" panose="02010600040101010101" pitchFamily="2" charset="-122"/>
                <a:ea typeface="华文楷体" panose="02010600040101010101" pitchFamily="2" charset="-122"/>
              </a:rPr>
              <a:t>６、中小学</a:t>
            </a:r>
            <a:r>
              <a:rPr lang="zh-CN" altLang="en-US" b="1" dirty="0">
                <a:solidFill>
                  <a:srgbClr val="C00000"/>
                </a:solidFill>
                <a:latin typeface="华文楷体" panose="02010600040101010101" pitchFamily="2" charset="-122"/>
                <a:ea typeface="华文楷体" panose="02010600040101010101" pitchFamily="2" charset="-122"/>
              </a:rPr>
              <a:t>智慧图书馆发展策略</a:t>
            </a:r>
            <a:endParaRPr lang="zh-CN" altLang="en-US" dirty="0"/>
          </a:p>
        </p:txBody>
      </p:sp>
      <p:sp>
        <p:nvSpPr>
          <p:cNvPr id="3" name="内容占位符 2"/>
          <p:cNvSpPr>
            <a:spLocks noGrp="1"/>
          </p:cNvSpPr>
          <p:nvPr>
            <p:ph sz="quarter" idx="1"/>
          </p:nvPr>
        </p:nvSpPr>
        <p:spPr>
          <a:xfrm>
            <a:off x="609600" y="1143000"/>
            <a:ext cx="8077200" cy="4876800"/>
          </a:xfrm>
        </p:spPr>
        <p:txBody>
          <a:bodyPr>
            <a:normAutofit lnSpcReduction="10000"/>
          </a:bodyPr>
          <a:lstStyle/>
          <a:p>
            <a:r>
              <a:rPr lang="zh-CN" altLang="zh-CN" sz="3300" dirty="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智慧图书馆的核心</a:t>
            </a:r>
            <a:r>
              <a:rPr lang="zh-CN" altLang="zh-CN" sz="3300" dirty="0" smtClean="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要素</a:t>
            </a:r>
            <a:endParaRPr lang="en-US" altLang="zh-CN" sz="3300" dirty="0" smtClean="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r>
              <a:rPr lang="en-US" altLang="zh-CN" b="1" dirty="0" smtClean="0">
                <a:solidFill>
                  <a:srgbClr val="C00000"/>
                </a:solidFill>
                <a:latin typeface="华文楷体" panose="02010600040101010101" pitchFamily="2" charset="-122"/>
                <a:ea typeface="华文楷体" panose="02010600040101010101" pitchFamily="2" charset="-122"/>
              </a:rPr>
              <a:t>1</a:t>
            </a:r>
            <a:r>
              <a:rPr lang="zh-CN" altLang="en-US" b="1" dirty="0" smtClean="0">
                <a:solidFill>
                  <a:srgbClr val="C00000"/>
                </a:solidFill>
                <a:latin typeface="华文楷体" panose="02010600040101010101" pitchFamily="2" charset="-122"/>
                <a:ea typeface="华文楷体" panose="02010600040101010101" pitchFamily="2" charset="-122"/>
              </a:rPr>
              <a:t>、</a:t>
            </a:r>
            <a:r>
              <a:rPr lang="zh-CN" altLang="zh-CN" b="1" dirty="0" smtClean="0">
                <a:solidFill>
                  <a:srgbClr val="C00000"/>
                </a:solidFill>
                <a:latin typeface="华文楷体" panose="02010600040101010101" pitchFamily="2" charset="-122"/>
                <a:ea typeface="华文楷体" panose="02010600040101010101" pitchFamily="2" charset="-122"/>
              </a:rPr>
              <a:t>书</a:t>
            </a:r>
            <a:r>
              <a:rPr lang="zh-CN" altLang="zh-CN" b="1" dirty="0">
                <a:solidFill>
                  <a:srgbClr val="C00000"/>
                </a:solidFill>
                <a:latin typeface="华文楷体" panose="02010600040101010101" pitchFamily="2" charset="-122"/>
                <a:ea typeface="华文楷体" panose="02010600040101010101" pitchFamily="2" charset="-122"/>
              </a:rPr>
              <a:t>书相</a:t>
            </a:r>
            <a:r>
              <a:rPr lang="zh-CN" altLang="zh-CN" b="1" dirty="0" smtClean="0">
                <a:solidFill>
                  <a:srgbClr val="C00000"/>
                </a:solidFill>
                <a:latin typeface="华文楷体" panose="02010600040101010101" pitchFamily="2" charset="-122"/>
                <a:ea typeface="华文楷体" panose="02010600040101010101" pitchFamily="2" charset="-122"/>
              </a:rPr>
              <a:t>联</a:t>
            </a:r>
            <a:endParaRPr lang="en-US" altLang="zh-CN" b="1" dirty="0" smtClean="0">
              <a:solidFill>
                <a:srgbClr val="C00000"/>
              </a:solidFill>
              <a:latin typeface="华文楷体" panose="02010600040101010101" pitchFamily="2" charset="-122"/>
              <a:ea typeface="华文楷体" panose="02010600040101010101" pitchFamily="2" charset="-122"/>
            </a:endParaRPr>
          </a:p>
          <a:p>
            <a:pPr lvl="1"/>
            <a:r>
              <a:rPr lang="en-US" altLang="zh-CN" dirty="0">
                <a:latin typeface="华文楷体" panose="02010600040101010101" pitchFamily="2" charset="-122"/>
                <a:ea typeface="华文楷体" panose="02010600040101010101" pitchFamily="2" charset="-122"/>
              </a:rPr>
              <a:t>    </a:t>
            </a:r>
            <a:r>
              <a:rPr lang="zh-CN" altLang="zh-CN" dirty="0">
                <a:solidFill>
                  <a:srgbClr val="C00000"/>
                </a:solidFill>
                <a:latin typeface="华文楷体" panose="02010600040101010101" pitchFamily="2" charset="-122"/>
                <a:ea typeface="华文楷体" panose="02010600040101010101" pitchFamily="2" charset="-122"/>
              </a:rPr>
              <a:t>书书相联</a:t>
            </a:r>
            <a:r>
              <a:rPr lang="zh-CN" altLang="zh-CN" dirty="0">
                <a:latin typeface="华文楷体" panose="02010600040101010101" pitchFamily="2" charset="-122"/>
                <a:ea typeface="华文楷体" panose="02010600040101010101" pitchFamily="2" charset="-122"/>
              </a:rPr>
              <a:t>的图书馆是智慧图书馆服务与管理的</a:t>
            </a:r>
            <a:r>
              <a:rPr lang="zh-CN" altLang="zh-CN" dirty="0">
                <a:solidFill>
                  <a:srgbClr val="C00000"/>
                </a:solidFill>
                <a:latin typeface="华文楷体" panose="02010600040101010101" pitchFamily="2" charset="-122"/>
                <a:ea typeface="华文楷体" panose="02010600040101010101" pitchFamily="2" charset="-122"/>
              </a:rPr>
              <a:t>技术基础</a:t>
            </a:r>
            <a:r>
              <a:rPr lang="zh-CN" altLang="zh-CN" dirty="0">
                <a:latin typeface="华文楷体" panose="02010600040101010101" pitchFamily="2" charset="-122"/>
                <a:ea typeface="华文楷体" panose="02010600040101010101" pitchFamily="2" charset="-122"/>
              </a:rPr>
              <a:t>。书书相联需要建立文献感知服务系统和整合集群管理系统。</a:t>
            </a:r>
            <a:r>
              <a:rPr lang="zh-CN" altLang="zh-CN" dirty="0" smtClean="0">
                <a:latin typeface="华文楷体" panose="02010600040101010101" pitchFamily="2" charset="-122"/>
                <a:ea typeface="华文楷体" panose="02010600040101010101" pitchFamily="2" charset="-122"/>
              </a:rPr>
              <a:t>这里的</a:t>
            </a:r>
            <a:r>
              <a:rPr lang="en-US" altLang="zh-CN" dirty="0">
                <a:solidFill>
                  <a:srgbClr val="C00000"/>
                </a:solidFill>
                <a:latin typeface="华文楷体" panose="02010600040101010101" pitchFamily="2" charset="-122"/>
                <a:ea typeface="华文楷体" panose="02010600040101010101" pitchFamily="2" charset="-122"/>
              </a:rPr>
              <a:t>“</a:t>
            </a:r>
            <a:r>
              <a:rPr lang="zh-CN" altLang="zh-CN" dirty="0">
                <a:solidFill>
                  <a:srgbClr val="C00000"/>
                </a:solidFill>
                <a:latin typeface="华文楷体" panose="02010600040101010101" pitchFamily="2" charset="-122"/>
                <a:ea typeface="华文楷体" panose="02010600040101010101" pitchFamily="2" charset="-122"/>
              </a:rPr>
              <a:t>书</a:t>
            </a:r>
            <a:r>
              <a:rPr lang="en-US" altLang="zh-CN" dirty="0" smtClean="0">
                <a:solidFill>
                  <a:srgbClr val="C00000"/>
                </a:solidFill>
                <a:latin typeface="华文楷体" panose="02010600040101010101" pitchFamily="2" charset="-122"/>
                <a:ea typeface="华文楷体" panose="02010600040101010101" pitchFamily="2" charset="-122"/>
              </a:rPr>
              <a:t>”</a:t>
            </a:r>
            <a:r>
              <a:rPr lang="zh-CN" altLang="zh-CN" dirty="0" smtClean="0">
                <a:latin typeface="华文楷体" panose="02010600040101010101" pitchFamily="2" charset="-122"/>
                <a:ea typeface="华文楷体" panose="02010600040101010101" pitchFamily="2" charset="-122"/>
              </a:rPr>
              <a:t>包括</a:t>
            </a:r>
            <a:r>
              <a:rPr lang="zh-CN" altLang="zh-CN" dirty="0">
                <a:latin typeface="华文楷体" panose="02010600040101010101" pitchFamily="2" charset="-122"/>
                <a:ea typeface="华文楷体" panose="02010600040101010101" pitchFamily="2" charset="-122"/>
              </a:rPr>
              <a:t>印刷型、数字型、网络型的各类载体的多媒体文献</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2">
              <a:lnSpc>
                <a:spcPct val="150000"/>
              </a:lnSpc>
            </a:pPr>
            <a:r>
              <a:rPr lang="zh-CN" altLang="zh-CN" dirty="0" smtClean="0">
                <a:solidFill>
                  <a:srgbClr val="C00000"/>
                </a:solidFill>
                <a:latin typeface="华文楷体" panose="02010600040101010101" pitchFamily="2" charset="-122"/>
                <a:ea typeface="华文楷体" panose="02010600040101010101" pitchFamily="2" charset="-122"/>
              </a:rPr>
              <a:t>例如</a:t>
            </a:r>
            <a:r>
              <a:rPr lang="zh-CN" altLang="zh-CN" dirty="0">
                <a:solidFill>
                  <a:srgbClr val="002060"/>
                </a:solidFill>
                <a:latin typeface="华文楷体" panose="02010600040101010101" pitchFamily="2" charset="-122"/>
                <a:ea typeface="华文楷体" panose="02010600040101010101" pitchFamily="2" charset="-122"/>
              </a:rPr>
              <a:t>，澳大利亚昆士兰州大学图书馆允许读者在座位上实现印刷型、数字型、网络型的文献检索、书刊阅览、复制传递</a:t>
            </a:r>
            <a:r>
              <a:rPr lang="zh-CN" altLang="zh-CN" dirty="0" smtClean="0">
                <a:solidFill>
                  <a:srgbClr val="002060"/>
                </a:solidFill>
                <a:latin typeface="华文楷体" panose="02010600040101010101" pitchFamily="2" charset="-122"/>
                <a:ea typeface="华文楷体" panose="02010600040101010101" pitchFamily="2" charset="-122"/>
              </a:rPr>
              <a:t>；</a:t>
            </a:r>
            <a:endParaRPr lang="en-US" altLang="zh-CN" dirty="0" smtClean="0">
              <a:solidFill>
                <a:srgbClr val="002060"/>
              </a:solidFill>
              <a:latin typeface="华文楷体" panose="02010600040101010101" pitchFamily="2" charset="-122"/>
              <a:ea typeface="华文楷体" panose="02010600040101010101" pitchFamily="2" charset="-122"/>
            </a:endParaRPr>
          </a:p>
          <a:p>
            <a:pPr lvl="2">
              <a:lnSpc>
                <a:spcPct val="150000"/>
              </a:lnSpc>
            </a:pPr>
            <a:r>
              <a:rPr lang="zh-CN" altLang="zh-CN" dirty="0" smtClean="0">
                <a:solidFill>
                  <a:srgbClr val="C00000"/>
                </a:solidFill>
                <a:latin typeface="华文楷体" panose="02010600040101010101" pitchFamily="2" charset="-122"/>
                <a:ea typeface="华文楷体" panose="02010600040101010101" pitchFamily="2" charset="-122"/>
              </a:rPr>
              <a:t>又</a:t>
            </a:r>
            <a:r>
              <a:rPr lang="zh-CN" altLang="zh-CN" dirty="0">
                <a:solidFill>
                  <a:srgbClr val="C00000"/>
                </a:solidFill>
                <a:latin typeface="华文楷体" panose="02010600040101010101" pitchFamily="2" charset="-122"/>
                <a:ea typeface="华文楷体" panose="02010600040101010101" pitchFamily="2" charset="-122"/>
              </a:rPr>
              <a:t>如</a:t>
            </a:r>
            <a:r>
              <a:rPr lang="zh-CN" altLang="zh-CN" dirty="0">
                <a:solidFill>
                  <a:srgbClr val="002060"/>
                </a:solidFill>
                <a:latin typeface="华文楷体" panose="02010600040101010101" pitchFamily="2" charset="-122"/>
                <a:ea typeface="华文楷体" panose="02010600040101010101" pitchFamily="2" charset="-122"/>
              </a:rPr>
              <a:t>，上海图书馆同城一卡通的</a:t>
            </a:r>
            <a:r>
              <a:rPr lang="en-US" altLang="zh-CN" dirty="0">
                <a:solidFill>
                  <a:srgbClr val="002060"/>
                </a:solidFill>
                <a:latin typeface="华文楷体" panose="02010600040101010101" pitchFamily="2" charset="-122"/>
                <a:ea typeface="华文楷体" panose="02010600040101010101" pitchFamily="2" charset="-122"/>
              </a:rPr>
              <a:t>237</a:t>
            </a:r>
            <a:r>
              <a:rPr lang="zh-CN" altLang="zh-CN" dirty="0">
                <a:solidFill>
                  <a:srgbClr val="002060"/>
                </a:solidFill>
                <a:latin typeface="华文楷体" panose="02010600040101010101" pitchFamily="2" charset="-122"/>
                <a:ea typeface="华文楷体" panose="02010600040101010101" pitchFamily="2" charset="-122"/>
              </a:rPr>
              <a:t>个总分馆中，用于一卡通借阅的文献实现了跨越空间的单一集群系统的</a:t>
            </a:r>
            <a:r>
              <a:rPr lang="zh-CN" altLang="zh-CN" dirty="0">
                <a:solidFill>
                  <a:srgbClr val="FF0000"/>
                </a:solidFill>
                <a:latin typeface="华文楷体" panose="02010600040101010101" pitchFamily="2" charset="-122"/>
                <a:ea typeface="华文楷体" panose="02010600040101010101" pitchFamily="2" charset="-122"/>
              </a:rPr>
              <a:t>书书相联</a:t>
            </a:r>
            <a:r>
              <a:rPr lang="zh-CN" altLang="zh-CN" dirty="0">
                <a:solidFill>
                  <a:srgbClr val="002060"/>
                </a:solidFill>
                <a:latin typeface="华文楷体" panose="02010600040101010101" pitchFamily="2" charset="-122"/>
                <a:ea typeface="华文楷体" panose="02010600040101010101" pitchFamily="2" charset="-122"/>
              </a:rPr>
              <a:t>，使读者可以跨时空地实时了解文献存储和流通的状况</a:t>
            </a:r>
            <a:r>
              <a:rPr lang="zh-CN" altLang="zh-CN" dirty="0" smtClean="0">
                <a:solidFill>
                  <a:srgbClr val="002060"/>
                </a:solidFill>
                <a:latin typeface="华文楷体" panose="02010600040101010101" pitchFamily="2" charset="-122"/>
                <a:ea typeface="华文楷体" panose="02010600040101010101" pitchFamily="2" charset="-122"/>
              </a:rPr>
              <a:t>。</a:t>
            </a:r>
            <a:endParaRPr lang="zh-CN" altLang="en-US" dirty="0">
              <a:solidFill>
                <a:srgbClr val="00206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427651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639762"/>
          </a:xfrm>
          <a:ln>
            <a:solidFill>
              <a:schemeClr val="accent3"/>
            </a:solidFill>
          </a:ln>
          <a:effectLst>
            <a:glow rad="228600">
              <a:schemeClr val="accent3">
                <a:satMod val="175000"/>
                <a:alpha val="40000"/>
              </a:schemeClr>
            </a:glow>
          </a:effectLst>
        </p:spPr>
        <p:txBody>
          <a:bodyPr>
            <a:normAutofit fontScale="90000"/>
          </a:bodyPr>
          <a:lstStyle/>
          <a:p>
            <a:r>
              <a:rPr lang="zh-CN" altLang="en-US" b="1" dirty="0" smtClean="0">
                <a:solidFill>
                  <a:srgbClr val="C00000"/>
                </a:solidFill>
                <a:latin typeface="华文楷体" panose="02010600040101010101" pitchFamily="2" charset="-122"/>
                <a:ea typeface="华文楷体" panose="02010600040101010101" pitchFamily="2" charset="-122"/>
              </a:rPr>
              <a:t>６、中小学</a:t>
            </a:r>
            <a:r>
              <a:rPr lang="zh-CN" altLang="en-US" b="1" dirty="0">
                <a:solidFill>
                  <a:srgbClr val="C00000"/>
                </a:solidFill>
                <a:latin typeface="华文楷体" panose="02010600040101010101" pitchFamily="2" charset="-122"/>
                <a:ea typeface="华文楷体" panose="02010600040101010101" pitchFamily="2" charset="-122"/>
              </a:rPr>
              <a:t>智慧图书馆发展策略</a:t>
            </a:r>
            <a:endParaRPr lang="zh-CN" altLang="en-US" dirty="0"/>
          </a:p>
        </p:txBody>
      </p:sp>
      <p:sp>
        <p:nvSpPr>
          <p:cNvPr id="3" name="内容占位符 2"/>
          <p:cNvSpPr>
            <a:spLocks noGrp="1"/>
          </p:cNvSpPr>
          <p:nvPr>
            <p:ph sz="quarter" idx="1"/>
          </p:nvPr>
        </p:nvSpPr>
        <p:spPr/>
        <p:txBody>
          <a:bodyPr>
            <a:normAutofit fontScale="85000" lnSpcReduction="20000"/>
          </a:bodyPr>
          <a:lstStyle/>
          <a:p>
            <a:r>
              <a:rPr lang="zh-CN" altLang="zh-CN" sz="3300" dirty="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智慧图书馆的核心要素</a:t>
            </a:r>
            <a:endParaRPr lang="en-US" altLang="zh-CN" sz="3300" dirty="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r>
              <a:rPr lang="en-US" altLang="zh-CN" b="1" dirty="0" smtClean="0">
                <a:solidFill>
                  <a:srgbClr val="C00000"/>
                </a:solidFill>
                <a:latin typeface="华文楷体" panose="02010600040101010101" pitchFamily="2" charset="-122"/>
                <a:ea typeface="华文楷体" panose="02010600040101010101" pitchFamily="2" charset="-122"/>
              </a:rPr>
              <a:t>2</a:t>
            </a:r>
            <a:r>
              <a:rPr lang="zh-CN" altLang="en-US" b="1" dirty="0" smtClean="0">
                <a:solidFill>
                  <a:srgbClr val="C00000"/>
                </a:solidFill>
                <a:latin typeface="华文楷体" panose="02010600040101010101" pitchFamily="2" charset="-122"/>
                <a:ea typeface="华文楷体" panose="02010600040101010101" pitchFamily="2" charset="-122"/>
              </a:rPr>
              <a:t>、</a:t>
            </a:r>
            <a:r>
              <a:rPr lang="zh-CN" altLang="zh-CN" b="1" dirty="0" smtClean="0">
                <a:solidFill>
                  <a:srgbClr val="C00000"/>
                </a:solidFill>
                <a:latin typeface="华文楷体" panose="02010600040101010101" pitchFamily="2" charset="-122"/>
                <a:ea typeface="华文楷体" panose="02010600040101010101" pitchFamily="2" charset="-122"/>
              </a:rPr>
              <a:t>书</a:t>
            </a:r>
            <a:r>
              <a:rPr lang="zh-CN" altLang="zh-CN" b="1" dirty="0">
                <a:solidFill>
                  <a:srgbClr val="C00000"/>
                </a:solidFill>
                <a:latin typeface="华文楷体" panose="02010600040101010101" pitchFamily="2" charset="-122"/>
                <a:ea typeface="华文楷体" panose="02010600040101010101" pitchFamily="2" charset="-122"/>
              </a:rPr>
              <a:t>人相</a:t>
            </a:r>
            <a:r>
              <a:rPr lang="zh-CN" altLang="zh-CN" b="1" dirty="0" smtClean="0">
                <a:solidFill>
                  <a:srgbClr val="C00000"/>
                </a:solidFill>
                <a:latin typeface="华文楷体" panose="02010600040101010101" pitchFamily="2" charset="-122"/>
                <a:ea typeface="华文楷体" panose="02010600040101010101" pitchFamily="2" charset="-122"/>
              </a:rPr>
              <a:t>联</a:t>
            </a:r>
            <a:endParaRPr lang="en-US" altLang="zh-CN" b="1" dirty="0" smtClean="0">
              <a:solidFill>
                <a:srgbClr val="C00000"/>
              </a:solidFill>
              <a:latin typeface="华文楷体" panose="02010600040101010101" pitchFamily="2" charset="-122"/>
              <a:ea typeface="华文楷体" panose="02010600040101010101" pitchFamily="2" charset="-122"/>
            </a:endParaRPr>
          </a:p>
          <a:p>
            <a:pPr lvl="1"/>
            <a:r>
              <a:rPr lang="zh-CN" altLang="zh-CN" dirty="0" smtClean="0">
                <a:solidFill>
                  <a:srgbClr val="C00000"/>
                </a:solidFill>
                <a:latin typeface="华文楷体" panose="02010600040101010101" pitchFamily="2" charset="-122"/>
                <a:ea typeface="华文楷体" panose="02010600040101010101" pitchFamily="2" charset="-122"/>
              </a:rPr>
              <a:t>书</a:t>
            </a:r>
            <a:r>
              <a:rPr lang="zh-CN" altLang="zh-CN" dirty="0">
                <a:solidFill>
                  <a:srgbClr val="C00000"/>
                </a:solidFill>
                <a:latin typeface="华文楷体" panose="02010600040101010101" pitchFamily="2" charset="-122"/>
                <a:ea typeface="华文楷体" panose="02010600040101010101" pitchFamily="2" charset="-122"/>
              </a:rPr>
              <a:t>人相联</a:t>
            </a:r>
            <a:r>
              <a:rPr lang="zh-CN" altLang="zh-CN" dirty="0">
                <a:latin typeface="华文楷体" panose="02010600040101010101" pitchFamily="2" charset="-122"/>
                <a:ea typeface="华文楷体" panose="02010600040101010101" pitchFamily="2" charset="-122"/>
              </a:rPr>
              <a:t>是智慧图书馆服务与管理的</a:t>
            </a:r>
            <a:r>
              <a:rPr lang="zh-CN" altLang="zh-CN" dirty="0">
                <a:solidFill>
                  <a:srgbClr val="C00000"/>
                </a:solidFill>
                <a:latin typeface="华文楷体" panose="02010600040101010101" pitchFamily="2" charset="-122"/>
                <a:ea typeface="华文楷体" panose="02010600040101010101" pitchFamily="2" charset="-122"/>
              </a:rPr>
              <a:t>关键</a:t>
            </a:r>
            <a:r>
              <a:rPr lang="zh-CN" altLang="zh-CN" dirty="0" smtClean="0">
                <a:latin typeface="华文楷体" panose="02010600040101010101" pitchFamily="2" charset="-122"/>
                <a:ea typeface="华文楷体" panose="02010600040101010101" pitchFamily="2" charset="-122"/>
              </a:rPr>
              <a:t>。书</a:t>
            </a:r>
            <a:r>
              <a:rPr lang="zh-CN" altLang="zh-CN" dirty="0">
                <a:latin typeface="华文楷体" panose="02010600040101010101" pitchFamily="2" charset="-122"/>
                <a:ea typeface="华文楷体" panose="02010600040101010101" pitchFamily="2" charset="-122"/>
              </a:rPr>
              <a:t>人相联体现出以人为本的图书馆发展理念与实践</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smtClean="0">
                <a:solidFill>
                  <a:srgbClr val="C00000"/>
                </a:solidFill>
                <a:latin typeface="华文楷体" panose="02010600040101010101" pitchFamily="2" charset="-122"/>
                <a:ea typeface="华文楷体" panose="02010600040101010101" pitchFamily="2" charset="-122"/>
              </a:rPr>
              <a:t>书</a:t>
            </a:r>
            <a:r>
              <a:rPr lang="zh-CN" altLang="zh-CN" dirty="0">
                <a:solidFill>
                  <a:srgbClr val="C00000"/>
                </a:solidFill>
                <a:latin typeface="华文楷体" panose="02010600040101010101" pitchFamily="2" charset="-122"/>
                <a:ea typeface="华文楷体" panose="02010600040101010101" pitchFamily="2" charset="-122"/>
              </a:rPr>
              <a:t>人相</a:t>
            </a:r>
            <a:r>
              <a:rPr lang="zh-CN" altLang="zh-CN" dirty="0" smtClean="0">
                <a:solidFill>
                  <a:srgbClr val="C00000"/>
                </a:solidFill>
                <a:latin typeface="华文楷体" panose="02010600040101010101" pitchFamily="2" charset="-122"/>
                <a:ea typeface="华文楷体" panose="02010600040101010101" pitchFamily="2" charset="-122"/>
              </a:rPr>
              <a:t>联</a:t>
            </a:r>
            <a:r>
              <a:rPr lang="zh-CN" altLang="zh-CN" dirty="0" smtClean="0">
                <a:latin typeface="华文楷体" panose="02010600040101010101" pitchFamily="2" charset="-122"/>
                <a:ea typeface="华文楷体" panose="02010600040101010101" pitchFamily="2" charset="-122"/>
              </a:rPr>
              <a:t>包括</a:t>
            </a:r>
            <a:r>
              <a:rPr lang="zh-CN" altLang="zh-CN" dirty="0">
                <a:solidFill>
                  <a:srgbClr val="C00000"/>
                </a:solidFill>
                <a:latin typeface="华文楷体" panose="02010600040101010101" pitchFamily="2" charset="-122"/>
                <a:ea typeface="华文楷体" panose="02010600040101010101" pitchFamily="2" charset="-122"/>
              </a:rPr>
              <a:t>文献</a:t>
            </a:r>
            <a:r>
              <a:rPr lang="zh-CN" altLang="zh-CN" dirty="0">
                <a:latin typeface="华文楷体" panose="02010600040101010101" pitchFamily="2" charset="-122"/>
                <a:ea typeface="华文楷体" panose="02010600040101010101" pitchFamily="2" charset="-122"/>
              </a:rPr>
              <a:t>与</a:t>
            </a:r>
            <a:r>
              <a:rPr lang="zh-CN" altLang="zh-CN" dirty="0">
                <a:solidFill>
                  <a:srgbClr val="C00000"/>
                </a:solidFill>
                <a:latin typeface="华文楷体" panose="02010600040101010101" pitchFamily="2" charset="-122"/>
                <a:ea typeface="华文楷体" panose="02010600040101010101" pitchFamily="2" charset="-122"/>
              </a:rPr>
              <a:t>馆员</a:t>
            </a:r>
            <a:r>
              <a:rPr lang="zh-CN" altLang="zh-CN" dirty="0">
                <a:latin typeface="华文楷体" panose="02010600040101010101" pitchFamily="2" charset="-122"/>
                <a:ea typeface="华文楷体" panose="02010600040101010101" pitchFamily="2" charset="-122"/>
              </a:rPr>
              <a:t>的互通相联，</a:t>
            </a:r>
            <a:r>
              <a:rPr lang="zh-CN" altLang="zh-CN" dirty="0">
                <a:solidFill>
                  <a:srgbClr val="C00000"/>
                </a:solidFill>
                <a:latin typeface="华文楷体" panose="02010600040101010101" pitchFamily="2" charset="-122"/>
                <a:ea typeface="华文楷体" panose="02010600040101010101" pitchFamily="2" charset="-122"/>
              </a:rPr>
              <a:t>文献</a:t>
            </a:r>
            <a:r>
              <a:rPr lang="zh-CN" altLang="zh-CN" dirty="0">
                <a:latin typeface="华文楷体" panose="02010600040101010101" pitchFamily="2" charset="-122"/>
                <a:ea typeface="华文楷体" panose="02010600040101010101" pitchFamily="2" charset="-122"/>
              </a:rPr>
              <a:t>与</a:t>
            </a:r>
            <a:r>
              <a:rPr lang="zh-CN" altLang="zh-CN" dirty="0">
                <a:solidFill>
                  <a:srgbClr val="C00000"/>
                </a:solidFill>
                <a:latin typeface="华文楷体" panose="02010600040101010101" pitchFamily="2" charset="-122"/>
                <a:ea typeface="华文楷体" panose="02010600040101010101" pitchFamily="2" charset="-122"/>
              </a:rPr>
              <a:t>读者</a:t>
            </a:r>
            <a:r>
              <a:rPr lang="zh-CN" altLang="zh-CN" dirty="0">
                <a:latin typeface="华文楷体" panose="02010600040101010101" pitchFamily="2" charset="-122"/>
                <a:ea typeface="华文楷体" panose="02010600040101010101" pitchFamily="2" charset="-122"/>
              </a:rPr>
              <a:t>的互通相联</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2">
              <a:lnSpc>
                <a:spcPct val="170000"/>
              </a:lnSpc>
            </a:pPr>
            <a:r>
              <a:rPr lang="zh-CN" altLang="en-US" dirty="0" smtClean="0">
                <a:solidFill>
                  <a:srgbClr val="C00000"/>
                </a:solidFill>
                <a:latin typeface="华文楷体" panose="02010600040101010101" pitchFamily="2" charset="-122"/>
                <a:ea typeface="华文楷体" panose="02010600040101010101" pitchFamily="2" charset="-122"/>
              </a:rPr>
              <a:t>例如</a:t>
            </a:r>
            <a:r>
              <a:rPr lang="zh-CN" altLang="en-US" dirty="0" smtClean="0">
                <a:solidFill>
                  <a:srgbClr val="002060"/>
                </a:solidFill>
                <a:latin typeface="华文楷体" panose="02010600040101010101" pitchFamily="2" charset="-122"/>
                <a:ea typeface="华文楷体" panose="02010600040101010101" pitchFamily="2" charset="-122"/>
              </a:rPr>
              <a:t>：</a:t>
            </a:r>
            <a:r>
              <a:rPr lang="zh-CN" altLang="zh-CN" dirty="0" smtClean="0">
                <a:solidFill>
                  <a:srgbClr val="002060"/>
                </a:solidFill>
                <a:latin typeface="华文楷体" panose="02010600040101010101" pitchFamily="2" charset="-122"/>
                <a:ea typeface="华文楷体" panose="02010600040101010101" pitchFamily="2" charset="-122"/>
              </a:rPr>
              <a:t>深圳图书馆</a:t>
            </a:r>
            <a:r>
              <a:rPr lang="zh-CN" altLang="zh-CN" dirty="0">
                <a:solidFill>
                  <a:srgbClr val="002060"/>
                </a:solidFill>
                <a:latin typeface="华文楷体" panose="02010600040101010101" pitchFamily="2" charset="-122"/>
                <a:ea typeface="华文楷体" panose="02010600040101010101" pitchFamily="2" charset="-122"/>
              </a:rPr>
              <a:t>的</a:t>
            </a:r>
            <a:r>
              <a:rPr lang="en-US" altLang="zh-CN" dirty="0">
                <a:solidFill>
                  <a:srgbClr val="002060"/>
                </a:solidFill>
                <a:latin typeface="华文楷体" panose="02010600040101010101" pitchFamily="2" charset="-122"/>
                <a:ea typeface="华文楷体" panose="02010600040101010101" pitchFamily="2" charset="-122"/>
              </a:rPr>
              <a:t>“</a:t>
            </a:r>
            <a:r>
              <a:rPr lang="zh-CN" altLang="zh-CN" dirty="0">
                <a:solidFill>
                  <a:srgbClr val="C00000"/>
                </a:solidFill>
                <a:latin typeface="华文楷体" panose="02010600040101010101" pitchFamily="2" charset="-122"/>
                <a:ea typeface="华文楷体" panose="02010600040101010101" pitchFamily="2" charset="-122"/>
              </a:rPr>
              <a:t>城市街区</a:t>
            </a:r>
            <a:r>
              <a:rPr lang="en-US" altLang="zh-CN" dirty="0">
                <a:solidFill>
                  <a:srgbClr val="C00000"/>
                </a:solidFill>
                <a:latin typeface="华文楷体" panose="02010600040101010101" pitchFamily="2" charset="-122"/>
                <a:ea typeface="华文楷体" panose="02010600040101010101" pitchFamily="2" charset="-122"/>
              </a:rPr>
              <a:t>24</a:t>
            </a:r>
            <a:r>
              <a:rPr lang="zh-CN" altLang="zh-CN" dirty="0">
                <a:solidFill>
                  <a:srgbClr val="C00000"/>
                </a:solidFill>
                <a:latin typeface="华文楷体" panose="02010600040101010101" pitchFamily="2" charset="-122"/>
                <a:ea typeface="华文楷体" panose="02010600040101010101" pitchFamily="2" charset="-122"/>
              </a:rPr>
              <a:t>小时自助图书馆</a:t>
            </a:r>
            <a:r>
              <a:rPr lang="en-US" altLang="zh-CN" dirty="0" smtClean="0">
                <a:solidFill>
                  <a:srgbClr val="002060"/>
                </a:solidFill>
                <a:latin typeface="华文楷体" panose="02010600040101010101" pitchFamily="2" charset="-122"/>
                <a:ea typeface="华文楷体" panose="02010600040101010101" pitchFamily="2" charset="-122"/>
              </a:rPr>
              <a:t>”</a:t>
            </a:r>
            <a:r>
              <a:rPr lang="zh-CN" altLang="zh-CN" dirty="0" smtClean="0">
                <a:solidFill>
                  <a:srgbClr val="002060"/>
                </a:solidFill>
                <a:latin typeface="华文楷体" panose="02010600040101010101" pitchFamily="2" charset="-122"/>
                <a:ea typeface="华文楷体" panose="02010600040101010101" pitchFamily="2" charset="-122"/>
              </a:rPr>
              <a:t>，这种</a:t>
            </a:r>
            <a:r>
              <a:rPr lang="zh-CN" altLang="zh-CN" dirty="0">
                <a:solidFill>
                  <a:srgbClr val="002060"/>
                </a:solidFill>
                <a:latin typeface="华文楷体" panose="02010600040101010101" pitchFamily="2" charset="-122"/>
                <a:ea typeface="华文楷体" panose="02010600040101010101" pitchFamily="2" charset="-122"/>
              </a:rPr>
              <a:t>自助服务是建立</a:t>
            </a:r>
            <a:r>
              <a:rPr lang="zh-CN" altLang="zh-CN" dirty="0" smtClean="0">
                <a:solidFill>
                  <a:srgbClr val="002060"/>
                </a:solidFill>
                <a:latin typeface="华文楷体" panose="02010600040101010101" pitchFamily="2" charset="-122"/>
                <a:ea typeface="华文楷体" panose="02010600040101010101" pitchFamily="2" charset="-122"/>
              </a:rPr>
              <a:t>在</a:t>
            </a:r>
            <a:r>
              <a:rPr lang="zh-CN" altLang="zh-CN" dirty="0" smtClean="0">
                <a:solidFill>
                  <a:srgbClr val="C00000"/>
                </a:solidFill>
                <a:latin typeface="华文楷体" panose="02010600040101010101" pitchFamily="2" charset="-122"/>
                <a:ea typeface="华文楷体" panose="02010600040101010101" pitchFamily="2" charset="-122"/>
              </a:rPr>
              <a:t>此</a:t>
            </a:r>
            <a:r>
              <a:rPr lang="zh-CN" altLang="zh-CN" dirty="0">
                <a:solidFill>
                  <a:srgbClr val="C00000"/>
                </a:solidFill>
                <a:latin typeface="华文楷体" panose="02010600040101010101" pitchFamily="2" charset="-122"/>
                <a:ea typeface="华文楷体" panose="02010600040101010101" pitchFamily="2" charset="-122"/>
              </a:rPr>
              <a:t>服务机</a:t>
            </a:r>
            <a:r>
              <a:rPr lang="zh-CN" altLang="zh-CN" dirty="0">
                <a:solidFill>
                  <a:srgbClr val="002060"/>
                </a:solidFill>
                <a:latin typeface="华文楷体" panose="02010600040101010101" pitchFamily="2" charset="-122"/>
                <a:ea typeface="华文楷体" panose="02010600040101010101" pitchFamily="2" charset="-122"/>
              </a:rPr>
              <a:t>与</a:t>
            </a:r>
            <a:r>
              <a:rPr lang="zh-CN" altLang="zh-CN" dirty="0">
                <a:solidFill>
                  <a:srgbClr val="C00000"/>
                </a:solidFill>
                <a:latin typeface="华文楷体" panose="02010600040101010101" pitchFamily="2" charset="-122"/>
                <a:ea typeface="华文楷体" panose="02010600040101010101" pitchFamily="2" charset="-122"/>
              </a:rPr>
              <a:t>彼服务机</a:t>
            </a:r>
            <a:r>
              <a:rPr lang="zh-CN" altLang="zh-CN" dirty="0">
                <a:solidFill>
                  <a:srgbClr val="002060"/>
                </a:solidFill>
                <a:latin typeface="华文楷体" panose="02010600040101010101" pitchFamily="2" charset="-122"/>
                <a:ea typeface="华文楷体" panose="02010600040101010101" pitchFamily="2" charset="-122"/>
              </a:rPr>
              <a:t>互联</a:t>
            </a:r>
            <a:r>
              <a:rPr lang="en-US" altLang="zh-CN" dirty="0">
                <a:solidFill>
                  <a:srgbClr val="002060"/>
                </a:solidFill>
                <a:latin typeface="华文楷体" panose="02010600040101010101" pitchFamily="2" charset="-122"/>
                <a:ea typeface="华文楷体" panose="02010600040101010101" pitchFamily="2" charset="-122"/>
              </a:rPr>
              <a:t>(</a:t>
            </a:r>
            <a:r>
              <a:rPr lang="zh-CN" altLang="zh-CN" dirty="0">
                <a:solidFill>
                  <a:srgbClr val="002060"/>
                </a:solidFill>
                <a:latin typeface="华文楷体" panose="02010600040101010101" pitchFamily="2" charset="-122"/>
                <a:ea typeface="华文楷体" panose="02010600040101010101" pitchFamily="2" charset="-122"/>
              </a:rPr>
              <a:t>书书相联</a:t>
            </a:r>
            <a:r>
              <a:rPr lang="en-US" altLang="zh-CN" dirty="0">
                <a:solidFill>
                  <a:srgbClr val="002060"/>
                </a:solidFill>
                <a:latin typeface="华文楷体" panose="02010600040101010101" pitchFamily="2" charset="-122"/>
                <a:ea typeface="华文楷体" panose="02010600040101010101" pitchFamily="2" charset="-122"/>
              </a:rPr>
              <a:t>)</a:t>
            </a:r>
            <a:r>
              <a:rPr lang="zh-CN" altLang="zh-CN" dirty="0">
                <a:solidFill>
                  <a:srgbClr val="002060"/>
                </a:solidFill>
                <a:latin typeface="华文楷体" panose="02010600040101010101" pitchFamily="2" charset="-122"/>
                <a:ea typeface="华文楷体" panose="02010600040101010101" pitchFamily="2" charset="-122"/>
              </a:rPr>
              <a:t>的基础之上的</a:t>
            </a:r>
            <a:r>
              <a:rPr lang="zh-CN" altLang="zh-CN" dirty="0" smtClean="0">
                <a:solidFill>
                  <a:srgbClr val="002060"/>
                </a:solidFill>
                <a:latin typeface="华文楷体" panose="02010600040101010101" pitchFamily="2" charset="-122"/>
                <a:ea typeface="华文楷体" panose="02010600040101010101" pitchFamily="2" charset="-122"/>
              </a:rPr>
              <a:t>，将</a:t>
            </a:r>
            <a:r>
              <a:rPr lang="zh-CN" altLang="zh-CN" dirty="0">
                <a:solidFill>
                  <a:srgbClr val="002060"/>
                </a:solidFill>
                <a:latin typeface="华文楷体" panose="02010600040101010101" pitchFamily="2" charset="-122"/>
                <a:ea typeface="华文楷体" panose="02010600040101010101" pitchFamily="2" charset="-122"/>
              </a:rPr>
              <a:t>前台的服务机与负责后台的集群网络化布点、信息化管理、一体化物流的人的管理相联系</a:t>
            </a:r>
            <a:r>
              <a:rPr lang="en-US" altLang="zh-CN" dirty="0">
                <a:solidFill>
                  <a:srgbClr val="002060"/>
                </a:solidFill>
                <a:latin typeface="华文楷体" panose="02010600040101010101" pitchFamily="2" charset="-122"/>
                <a:ea typeface="华文楷体" panose="02010600040101010101" pitchFamily="2" charset="-122"/>
              </a:rPr>
              <a:t>(</a:t>
            </a:r>
            <a:r>
              <a:rPr lang="zh-CN" altLang="zh-CN" dirty="0">
                <a:solidFill>
                  <a:srgbClr val="C00000"/>
                </a:solidFill>
                <a:latin typeface="华文楷体" panose="02010600040101010101" pitchFamily="2" charset="-122"/>
                <a:ea typeface="华文楷体" panose="02010600040101010101" pitchFamily="2" charset="-122"/>
              </a:rPr>
              <a:t>书人相联</a:t>
            </a:r>
            <a:r>
              <a:rPr lang="en-US" altLang="zh-CN" dirty="0" smtClean="0">
                <a:solidFill>
                  <a:srgbClr val="002060"/>
                </a:solidFill>
                <a:latin typeface="华文楷体" panose="02010600040101010101" pitchFamily="2" charset="-122"/>
                <a:ea typeface="华文楷体" panose="02010600040101010101" pitchFamily="2" charset="-122"/>
              </a:rPr>
              <a:t>)</a:t>
            </a:r>
            <a:r>
              <a:rPr lang="zh-CN" altLang="zh-CN" dirty="0" smtClean="0">
                <a:solidFill>
                  <a:srgbClr val="002060"/>
                </a:solidFill>
                <a:latin typeface="华文楷体" panose="02010600040101010101" pitchFamily="2" charset="-122"/>
                <a:ea typeface="华文楷体" panose="02010600040101010101" pitchFamily="2" charset="-122"/>
              </a:rPr>
              <a:t>。</a:t>
            </a:r>
            <a:endParaRPr lang="en-US" altLang="zh-CN" dirty="0" smtClean="0">
              <a:solidFill>
                <a:srgbClr val="002060"/>
              </a:solidFill>
              <a:latin typeface="华文楷体" panose="02010600040101010101" pitchFamily="2" charset="-122"/>
              <a:ea typeface="华文楷体" panose="02010600040101010101" pitchFamily="2" charset="-122"/>
            </a:endParaRPr>
          </a:p>
          <a:p>
            <a:pPr lvl="2">
              <a:lnSpc>
                <a:spcPct val="170000"/>
              </a:lnSpc>
            </a:pPr>
            <a:r>
              <a:rPr lang="zh-CN" altLang="en-US" dirty="0" smtClean="0">
                <a:solidFill>
                  <a:srgbClr val="C00000"/>
                </a:solidFill>
                <a:latin typeface="华文楷体" panose="02010600040101010101" pitchFamily="2" charset="-122"/>
                <a:ea typeface="华文楷体" panose="02010600040101010101" pitchFamily="2" charset="-122"/>
              </a:rPr>
              <a:t>又如</a:t>
            </a:r>
            <a:r>
              <a:rPr lang="zh-CN" altLang="en-US" dirty="0" smtClean="0">
                <a:solidFill>
                  <a:srgbClr val="002060"/>
                </a:solidFill>
                <a:latin typeface="华文楷体" panose="02010600040101010101" pitchFamily="2" charset="-122"/>
                <a:ea typeface="华文楷体" panose="02010600040101010101" pitchFamily="2" charset="-122"/>
              </a:rPr>
              <a:t>：</a:t>
            </a:r>
            <a:r>
              <a:rPr lang="zh-CN" altLang="zh-CN" dirty="0" smtClean="0">
                <a:solidFill>
                  <a:srgbClr val="002060"/>
                </a:solidFill>
                <a:latin typeface="华文楷体" panose="02010600040101010101" pitchFamily="2" charset="-122"/>
                <a:ea typeface="华文楷体" panose="02010600040101010101" pitchFamily="2" charset="-122"/>
              </a:rPr>
              <a:t>法国国家图书馆</a:t>
            </a:r>
            <a:r>
              <a:rPr lang="zh-CN" altLang="zh-CN" dirty="0">
                <a:solidFill>
                  <a:srgbClr val="002060"/>
                </a:solidFill>
                <a:latin typeface="华文楷体" panose="02010600040101010101" pitchFamily="2" charset="-122"/>
                <a:ea typeface="华文楷体" panose="02010600040101010101" pitchFamily="2" charset="-122"/>
              </a:rPr>
              <a:t>已开通读者</a:t>
            </a:r>
            <a:r>
              <a:rPr lang="zh-CN" altLang="zh-CN" dirty="0">
                <a:solidFill>
                  <a:srgbClr val="C00000"/>
                </a:solidFill>
                <a:latin typeface="华文楷体" panose="02010600040101010101" pitchFamily="2" charset="-122"/>
                <a:ea typeface="华文楷体" panose="02010600040101010101" pitchFamily="2" charset="-122"/>
              </a:rPr>
              <a:t>座位预订系统</a:t>
            </a:r>
            <a:r>
              <a:rPr lang="zh-CN" altLang="zh-CN" dirty="0">
                <a:solidFill>
                  <a:srgbClr val="002060"/>
                </a:solidFill>
                <a:latin typeface="华文楷体" panose="02010600040101010101" pitchFamily="2" charset="-122"/>
                <a:ea typeface="华文楷体" panose="02010600040101010101" pitchFamily="2" charset="-122"/>
              </a:rPr>
              <a:t>；</a:t>
            </a:r>
            <a:r>
              <a:rPr lang="en-US" altLang="zh-CN" dirty="0">
                <a:solidFill>
                  <a:srgbClr val="002060"/>
                </a:solidFill>
                <a:latin typeface="华文楷体" panose="02010600040101010101" pitchFamily="2" charset="-122"/>
                <a:ea typeface="华文楷体" panose="02010600040101010101" pitchFamily="2" charset="-122"/>
              </a:rPr>
              <a:t>2011</a:t>
            </a:r>
            <a:r>
              <a:rPr lang="zh-CN" altLang="zh-CN" dirty="0">
                <a:solidFill>
                  <a:srgbClr val="002060"/>
                </a:solidFill>
                <a:latin typeface="华文楷体" panose="02010600040101010101" pitchFamily="2" charset="-122"/>
                <a:ea typeface="华文楷体" panose="02010600040101010101" pitchFamily="2" charset="-122"/>
              </a:rPr>
              <a:t>年</a:t>
            </a:r>
            <a:r>
              <a:rPr lang="en-US" altLang="zh-CN" dirty="0">
                <a:solidFill>
                  <a:srgbClr val="002060"/>
                </a:solidFill>
                <a:latin typeface="华文楷体" panose="02010600040101010101" pitchFamily="2" charset="-122"/>
                <a:ea typeface="华文楷体" panose="02010600040101010101" pitchFamily="2" charset="-122"/>
              </a:rPr>
              <a:t>11</a:t>
            </a:r>
            <a:r>
              <a:rPr lang="zh-CN" altLang="zh-CN" dirty="0">
                <a:solidFill>
                  <a:srgbClr val="002060"/>
                </a:solidFill>
                <a:latin typeface="华文楷体" panose="02010600040101010101" pitchFamily="2" charset="-122"/>
                <a:ea typeface="华文楷体" panose="02010600040101010101" pitchFamily="2" charset="-122"/>
              </a:rPr>
              <a:t>月，厦门大学图书馆也开设了</a:t>
            </a:r>
            <a:r>
              <a:rPr lang="zh-CN" altLang="zh-CN" dirty="0">
                <a:solidFill>
                  <a:srgbClr val="C00000"/>
                </a:solidFill>
                <a:latin typeface="华文楷体" panose="02010600040101010101" pitchFamily="2" charset="-122"/>
                <a:ea typeface="华文楷体" panose="02010600040101010101" pitchFamily="2" charset="-122"/>
              </a:rPr>
              <a:t>自动选座系统服务</a:t>
            </a:r>
            <a:r>
              <a:rPr lang="zh-CN" altLang="zh-CN" dirty="0">
                <a:solidFill>
                  <a:srgbClr val="002060"/>
                </a:solidFill>
                <a:latin typeface="华文楷体" panose="02010600040101010101" pitchFamily="2" charset="-122"/>
                <a:ea typeface="华文楷体" panose="02010600040101010101" pitchFamily="2" charset="-122"/>
              </a:rPr>
              <a:t>，使读者与图书馆设施联系起来，体现了智慧图书馆的全面互联互通的服务管理</a:t>
            </a:r>
            <a:r>
              <a:rPr lang="zh-CN" altLang="zh-CN" dirty="0" smtClean="0">
                <a:solidFill>
                  <a:srgbClr val="002060"/>
                </a:solidFill>
                <a:latin typeface="华文楷体" panose="02010600040101010101" pitchFamily="2" charset="-122"/>
                <a:ea typeface="华文楷体" panose="02010600040101010101" pitchFamily="2" charset="-122"/>
              </a:rPr>
              <a:t>品质。</a:t>
            </a:r>
            <a:endParaRPr lang="zh-CN" altLang="en-US" dirty="0">
              <a:solidFill>
                <a:srgbClr val="00206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885063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15962"/>
          </a:xfrm>
        </p:spPr>
        <p:txBody>
          <a:bodyPr>
            <a:normAutofit fontScale="90000"/>
          </a:bodyPr>
          <a:lstStyle/>
          <a:p>
            <a:r>
              <a:rPr lang="zh-CN" altLang="en-US" sz="3200" dirty="0" smtClean="0">
                <a:solidFill>
                  <a:srgbClr val="FF0000"/>
                </a:solidFill>
                <a:latin typeface="华文楷体" panose="02010600040101010101" pitchFamily="2" charset="-122"/>
                <a:ea typeface="华文楷体" panose="02010600040101010101" pitchFamily="2" charset="-122"/>
              </a:rPr>
              <a:t>书人相联：</a:t>
            </a:r>
            <a:r>
              <a:rPr lang="zh-CN" altLang="en-US" sz="3200" dirty="0" smtClean="0">
                <a:solidFill>
                  <a:srgbClr val="002060"/>
                </a:solidFill>
                <a:latin typeface="华文楷体" panose="02010600040101010101" pitchFamily="2" charset="-122"/>
                <a:ea typeface="华文楷体" panose="02010600040101010101" pitchFamily="2" charset="-122"/>
              </a:rPr>
              <a:t>城市</a:t>
            </a:r>
            <a:r>
              <a:rPr lang="zh-CN" altLang="en-US" sz="3200" dirty="0">
                <a:solidFill>
                  <a:srgbClr val="002060"/>
                </a:solidFill>
                <a:latin typeface="华文楷体" panose="02010600040101010101" pitchFamily="2" charset="-122"/>
                <a:ea typeface="华文楷体" panose="02010600040101010101" pitchFamily="2" charset="-122"/>
              </a:rPr>
              <a:t>街区２４小时自助图书馆系统</a:t>
            </a:r>
          </a:p>
        </p:txBody>
      </p:sp>
      <p:sp>
        <p:nvSpPr>
          <p:cNvPr id="3" name="内容占位符 2"/>
          <p:cNvSpPr>
            <a:spLocks noGrp="1"/>
          </p:cNvSpPr>
          <p:nvPr>
            <p:ph sz="quarter" idx="1"/>
          </p:nvPr>
        </p:nvSpPr>
        <p:spPr>
          <a:xfrm>
            <a:off x="5334000" y="1447800"/>
            <a:ext cx="3352800" cy="4572000"/>
          </a:xfrm>
        </p:spPr>
        <p:txBody>
          <a:bodyPr>
            <a:normAutofit fontScale="92500" lnSpcReduction="20000"/>
          </a:bodyPr>
          <a:lstStyle/>
          <a:p>
            <a:r>
              <a:rPr lang="zh-CN" altLang="en-US" dirty="0">
                <a:latin typeface="华文楷体" panose="02010600040101010101" pitchFamily="2" charset="-122"/>
                <a:ea typeface="华文楷体" panose="02010600040101010101" pitchFamily="2" charset="-122"/>
              </a:rPr>
              <a:t>“</a:t>
            </a:r>
            <a:r>
              <a:rPr lang="zh-CN" altLang="en-US" dirty="0">
                <a:solidFill>
                  <a:srgbClr val="FF0000"/>
                </a:solidFill>
                <a:latin typeface="华文楷体" panose="02010600040101010101" pitchFamily="2" charset="-122"/>
                <a:ea typeface="华文楷体" panose="02010600040101010101" pitchFamily="2" charset="-122"/>
              </a:rPr>
              <a:t>城市街区２４小时自助图书馆系统”</a:t>
            </a:r>
            <a:r>
              <a:rPr lang="zh-CN" altLang="en-US" dirty="0">
                <a:latin typeface="华文楷体" panose="02010600040101010101" pitchFamily="2" charset="-122"/>
                <a:ea typeface="华文楷体" panose="02010600040101010101" pitchFamily="2" charset="-122"/>
              </a:rPr>
              <a:t>是由深圳市图书馆与企业合作研发的一种新型自助图书馆服务系统。它包括自助图书馆服务机、物流系统、中心服务系统、监控系统四个部分。通过一台“自助图书馆”，市民可享受自助申办借书证、自助借书、自助还书、自助预借、自助查询５大自助服务。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4267200" cy="432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049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92162"/>
          </a:xfrm>
        </p:spPr>
        <p:txBody>
          <a:bodyPr>
            <a:normAutofit fontScale="90000"/>
          </a:bodyPr>
          <a:lstStyle/>
          <a:p>
            <a:pPr algn="ctr"/>
            <a:r>
              <a:rPr lang="zh-CN" altLang="en-US" sz="3600" b="1" dirty="0" smtClean="0">
                <a:solidFill>
                  <a:srgbClr val="FF0000"/>
                </a:solidFill>
                <a:latin typeface="华文楷体" panose="02010600040101010101" pitchFamily="2" charset="-122"/>
                <a:ea typeface="华文楷体" panose="02010600040101010101" pitchFamily="2" charset="-122"/>
              </a:rPr>
              <a:t>书人相联：</a:t>
            </a:r>
            <a:r>
              <a:rPr lang="zh-CN" altLang="en-US" sz="3600" b="1" dirty="0" smtClean="0">
                <a:solidFill>
                  <a:srgbClr val="002060"/>
                </a:solidFill>
                <a:latin typeface="华文楷体" panose="02010600040101010101" pitchFamily="2" charset="-122"/>
                <a:ea typeface="华文楷体" panose="02010600040101010101" pitchFamily="2" charset="-122"/>
              </a:rPr>
              <a:t>佛山市已建成</a:t>
            </a:r>
            <a:r>
              <a:rPr lang="en-US" altLang="zh-CN" sz="3600" b="1" dirty="0" smtClean="0">
                <a:solidFill>
                  <a:srgbClr val="002060"/>
                </a:solidFill>
                <a:latin typeface="华文楷体" panose="02010600040101010101" pitchFamily="2" charset="-122"/>
                <a:ea typeface="华文楷体" panose="02010600040101010101" pitchFamily="2" charset="-122"/>
              </a:rPr>
              <a:t>5</a:t>
            </a:r>
            <a:r>
              <a:rPr lang="zh-CN" altLang="en-US" sz="3600" b="1" dirty="0">
                <a:solidFill>
                  <a:srgbClr val="002060"/>
                </a:solidFill>
                <a:latin typeface="华文楷体" panose="02010600040101010101" pitchFamily="2" charset="-122"/>
                <a:ea typeface="华文楷体" panose="02010600040101010101" pitchFamily="2" charset="-122"/>
              </a:rPr>
              <a:t>间自助</a:t>
            </a:r>
            <a:r>
              <a:rPr lang="zh-CN" altLang="en-US" sz="3600" b="1" dirty="0" smtClean="0">
                <a:solidFill>
                  <a:srgbClr val="002060"/>
                </a:solidFill>
                <a:latin typeface="华文楷体" panose="02010600040101010101" pitchFamily="2" charset="-122"/>
                <a:ea typeface="华文楷体" panose="02010600040101010101" pitchFamily="2" charset="-122"/>
              </a:rPr>
              <a:t>图书馆</a:t>
            </a:r>
            <a:endParaRPr lang="zh-CN" altLang="en-US" sz="3600" dirty="0">
              <a:solidFill>
                <a:srgbClr val="002060"/>
              </a:solidFill>
              <a:latin typeface="华文楷体" panose="02010600040101010101" pitchFamily="2" charset="-122"/>
              <a:ea typeface="华文楷体" panose="02010600040101010101" pitchFamily="2" charset="-122"/>
            </a:endParaRPr>
          </a:p>
        </p:txBody>
      </p:sp>
      <p:sp>
        <p:nvSpPr>
          <p:cNvPr id="3" name="内容占位符 2"/>
          <p:cNvSpPr>
            <a:spLocks noGrp="1"/>
          </p:cNvSpPr>
          <p:nvPr>
            <p:ph sz="quarter" idx="1"/>
          </p:nvPr>
        </p:nvSpPr>
        <p:spPr>
          <a:xfrm>
            <a:off x="914400" y="1447800"/>
            <a:ext cx="3429000" cy="4572000"/>
          </a:xfrm>
        </p:spPr>
        <p:txBody>
          <a:bodyPr>
            <a:normAutofit lnSpcReduction="10000"/>
          </a:bodyPr>
          <a:lstStyle/>
          <a:p>
            <a:r>
              <a:rPr lang="zh-CN" altLang="en-US" dirty="0" smtClean="0">
                <a:solidFill>
                  <a:srgbClr val="C00000"/>
                </a:solidFill>
                <a:latin typeface="华文楷体" panose="02010600040101010101" pitchFamily="2" charset="-122"/>
                <a:ea typeface="华文楷体" panose="02010600040101010101" pitchFamily="2" charset="-122"/>
              </a:rPr>
              <a:t>佛山市</a:t>
            </a:r>
            <a:r>
              <a:rPr lang="zh-CN" altLang="en-US" dirty="0">
                <a:solidFill>
                  <a:srgbClr val="C00000"/>
                </a:solidFill>
                <a:latin typeface="华文楷体" panose="02010600040101010101" pitchFamily="2" charset="-122"/>
                <a:ea typeface="华文楷体" panose="02010600040101010101" pitchFamily="2" charset="-122"/>
              </a:rPr>
              <a:t>图书馆</a:t>
            </a:r>
            <a:r>
              <a:rPr lang="zh-CN" altLang="en-US" dirty="0">
                <a:latin typeface="华文楷体" panose="02010600040101010101" pitchFamily="2" charset="-122"/>
                <a:ea typeface="华文楷体" panose="02010600040101010101" pitchFamily="2" charset="-122"/>
              </a:rPr>
              <a:t>自助图书馆、</a:t>
            </a:r>
            <a:r>
              <a:rPr lang="zh-CN" altLang="en-US" dirty="0">
                <a:solidFill>
                  <a:srgbClr val="C00000"/>
                </a:solidFill>
                <a:latin typeface="华文楷体" panose="02010600040101010101" pitchFamily="2" charset="-122"/>
                <a:ea typeface="华文楷体" panose="02010600040101010101" pitchFamily="2" charset="-122"/>
              </a:rPr>
              <a:t>禅城区图书馆</a:t>
            </a:r>
            <a:r>
              <a:rPr lang="zh-CN" altLang="en-US" dirty="0">
                <a:latin typeface="华文楷体" panose="02010600040101010101" pitchFamily="2" charset="-122"/>
                <a:ea typeface="华文楷体" panose="02010600040101010101" pitchFamily="2" charset="-122"/>
              </a:rPr>
              <a:t>自助图书馆、</a:t>
            </a:r>
            <a:r>
              <a:rPr lang="zh-CN" altLang="en-US" dirty="0">
                <a:solidFill>
                  <a:srgbClr val="C00000"/>
                </a:solidFill>
                <a:latin typeface="华文楷体" panose="02010600040101010101" pitchFamily="2" charset="-122"/>
                <a:ea typeface="华文楷体" panose="02010600040101010101" pitchFamily="2" charset="-122"/>
              </a:rPr>
              <a:t>南海区图书馆</a:t>
            </a:r>
            <a:r>
              <a:rPr lang="zh-CN" altLang="en-US" dirty="0">
                <a:latin typeface="华文楷体" panose="02010600040101010101" pitchFamily="2" charset="-122"/>
                <a:ea typeface="华文楷体" panose="02010600040101010101" pitchFamily="2" charset="-122"/>
              </a:rPr>
              <a:t>自助图书馆均位于各图书馆门口，</a:t>
            </a:r>
            <a:r>
              <a:rPr lang="zh-CN" altLang="en-US" dirty="0">
                <a:solidFill>
                  <a:srgbClr val="C00000"/>
                </a:solidFill>
                <a:latin typeface="华文楷体" panose="02010600040101010101" pitchFamily="2" charset="-122"/>
                <a:ea typeface="华文楷体" panose="02010600040101010101" pitchFamily="2" charset="-122"/>
              </a:rPr>
              <a:t>创意产业园</a:t>
            </a:r>
            <a:r>
              <a:rPr lang="zh-CN" altLang="en-US" dirty="0">
                <a:latin typeface="华文楷体" panose="02010600040101010101" pitchFamily="2" charset="-122"/>
                <a:ea typeface="华文楷体" panose="02010600040101010101" pitchFamily="2" charset="-122"/>
              </a:rPr>
              <a:t>自助图书馆位于佛山创意产业园</a:t>
            </a:r>
            <a:r>
              <a:rPr lang="en-US" altLang="zh-CN" dirty="0">
                <a:latin typeface="华文楷体" panose="02010600040101010101" pitchFamily="2" charset="-122"/>
                <a:ea typeface="华文楷体" panose="02010600040101010101" pitchFamily="2" charset="-122"/>
              </a:rPr>
              <a:t>29</a:t>
            </a:r>
            <a:r>
              <a:rPr lang="zh-CN" altLang="en-US" dirty="0">
                <a:latin typeface="华文楷体" panose="02010600040101010101" pitchFamily="2" charset="-122"/>
                <a:ea typeface="华文楷体" panose="02010600040101010101" pitchFamily="2" charset="-122"/>
              </a:rPr>
              <a:t>号楼办公吧首层，</a:t>
            </a:r>
            <a:r>
              <a:rPr lang="zh-CN" altLang="en-US" dirty="0">
                <a:solidFill>
                  <a:srgbClr val="C00000"/>
                </a:solidFill>
                <a:latin typeface="华文楷体" panose="02010600040101010101" pitchFamily="2" charset="-122"/>
                <a:ea typeface="华文楷体" panose="02010600040101010101" pitchFamily="2" charset="-122"/>
              </a:rPr>
              <a:t>高明织梦</a:t>
            </a:r>
            <a:r>
              <a:rPr lang="zh-CN" altLang="en-US" dirty="0">
                <a:latin typeface="华文楷体" panose="02010600040101010101" pitchFamily="2" charset="-122"/>
                <a:ea typeface="华文楷体" panose="02010600040101010101" pitchFamily="2" charset="-122"/>
              </a:rPr>
              <a:t>自助图书馆位于荷城街道沿江路</a:t>
            </a:r>
            <a:r>
              <a:rPr lang="en-US" altLang="zh-CN" dirty="0">
                <a:latin typeface="华文楷体" panose="02010600040101010101" pitchFamily="2" charset="-122"/>
                <a:ea typeface="华文楷体" panose="02010600040101010101" pitchFamily="2" charset="-122"/>
              </a:rPr>
              <a:t>386</a:t>
            </a:r>
            <a:r>
              <a:rPr lang="zh-CN" altLang="en-US" dirty="0">
                <a:latin typeface="华文楷体" panose="02010600040101010101" pitchFamily="2" charset="-122"/>
                <a:ea typeface="华文楷体" panose="02010600040101010101" pitchFamily="2" charset="-122"/>
              </a:rPr>
              <a:t>号。</a:t>
            </a:r>
          </a:p>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76400"/>
            <a:ext cx="431320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76004" y="5105400"/>
            <a:ext cx="3048000" cy="523220"/>
          </a:xfrm>
          <a:prstGeom prst="rect">
            <a:avLst/>
          </a:prstGeom>
          <a:noFill/>
        </p:spPr>
        <p:txBody>
          <a:bodyPr wrap="square" rtlCol="0">
            <a:spAutoFit/>
          </a:bodyPr>
          <a:lstStyle/>
          <a:p>
            <a:pPr algn="ctr"/>
            <a:r>
              <a:rPr lang="zh-CN" altLang="en-US" sz="2800" dirty="0" smtClean="0">
                <a:solidFill>
                  <a:srgbClr val="C00000"/>
                </a:solidFill>
                <a:latin typeface="华文楷体" panose="02010600040101010101" pitchFamily="2" charset="-122"/>
                <a:ea typeface="华文楷体" panose="02010600040101010101" pitchFamily="2" charset="-122"/>
              </a:rPr>
              <a:t>自助图书馆</a:t>
            </a:r>
            <a:endParaRPr lang="zh-CN" altLang="en-US" sz="2800" dirty="0">
              <a:solidFill>
                <a:srgbClr val="C000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851401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15962"/>
          </a:xfrm>
          <a:ln>
            <a:solidFill>
              <a:schemeClr val="accent3"/>
            </a:solidFill>
          </a:ln>
          <a:effectLst>
            <a:glow rad="228600">
              <a:schemeClr val="accent3">
                <a:satMod val="175000"/>
                <a:alpha val="40000"/>
              </a:schemeClr>
            </a:glow>
          </a:effectLst>
        </p:spPr>
        <p:txBody>
          <a:bodyPr>
            <a:normAutofit fontScale="90000"/>
          </a:bodyPr>
          <a:lstStyle/>
          <a:p>
            <a:r>
              <a:rPr lang="zh-CN" altLang="en-US" b="1" dirty="0" smtClean="0">
                <a:solidFill>
                  <a:srgbClr val="C00000"/>
                </a:solidFill>
                <a:latin typeface="华文楷体" panose="02010600040101010101" pitchFamily="2" charset="-122"/>
                <a:ea typeface="华文楷体" panose="02010600040101010101" pitchFamily="2" charset="-122"/>
              </a:rPr>
              <a:t>６、中小学</a:t>
            </a:r>
            <a:r>
              <a:rPr lang="zh-CN" altLang="en-US" b="1" dirty="0">
                <a:solidFill>
                  <a:srgbClr val="C00000"/>
                </a:solidFill>
                <a:latin typeface="华文楷体" panose="02010600040101010101" pitchFamily="2" charset="-122"/>
                <a:ea typeface="华文楷体" panose="02010600040101010101" pitchFamily="2" charset="-122"/>
              </a:rPr>
              <a:t>智慧图书馆发展策略</a:t>
            </a:r>
            <a:endParaRPr lang="zh-CN" altLang="en-US" dirty="0"/>
          </a:p>
        </p:txBody>
      </p:sp>
      <p:sp>
        <p:nvSpPr>
          <p:cNvPr id="3" name="内容占位符 2"/>
          <p:cNvSpPr>
            <a:spLocks noGrp="1"/>
          </p:cNvSpPr>
          <p:nvPr>
            <p:ph sz="quarter" idx="1"/>
          </p:nvPr>
        </p:nvSpPr>
        <p:spPr/>
        <p:txBody>
          <a:bodyPr>
            <a:normAutofit fontScale="85000" lnSpcReduction="20000"/>
          </a:bodyPr>
          <a:lstStyle/>
          <a:p>
            <a:r>
              <a:rPr lang="zh-CN" altLang="zh-CN" sz="2800" dirty="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智慧图书馆的核心要素</a:t>
            </a:r>
            <a:endParaRPr lang="en-US" altLang="zh-CN" sz="2800" dirty="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endParaRPr lang="en-US" altLang="zh-CN" dirty="0" smtClean="0"/>
          </a:p>
          <a:p>
            <a:r>
              <a:rPr lang="en-US" altLang="zh-CN" b="1" dirty="0" smtClean="0">
                <a:solidFill>
                  <a:srgbClr val="C00000"/>
                </a:solidFill>
                <a:latin typeface="华文楷体" panose="02010600040101010101" pitchFamily="2" charset="-122"/>
                <a:ea typeface="华文楷体" panose="02010600040101010101" pitchFamily="2" charset="-122"/>
              </a:rPr>
              <a:t>3</a:t>
            </a:r>
            <a:r>
              <a:rPr lang="zh-CN" altLang="en-US" b="1" dirty="0" smtClean="0">
                <a:solidFill>
                  <a:srgbClr val="C00000"/>
                </a:solidFill>
                <a:latin typeface="华文楷体" panose="02010600040101010101" pitchFamily="2" charset="-122"/>
                <a:ea typeface="华文楷体" panose="02010600040101010101" pitchFamily="2" charset="-122"/>
              </a:rPr>
              <a:t>、</a:t>
            </a:r>
            <a:r>
              <a:rPr lang="zh-CN" altLang="zh-CN" b="1" dirty="0" smtClean="0">
                <a:solidFill>
                  <a:srgbClr val="C00000"/>
                </a:solidFill>
                <a:latin typeface="华文楷体" panose="02010600040101010101" pitchFamily="2" charset="-122"/>
                <a:ea typeface="华文楷体" panose="02010600040101010101" pitchFamily="2" charset="-122"/>
              </a:rPr>
              <a:t>人人</a:t>
            </a:r>
            <a:r>
              <a:rPr lang="zh-CN" altLang="zh-CN" b="1" dirty="0">
                <a:solidFill>
                  <a:srgbClr val="C00000"/>
                </a:solidFill>
                <a:latin typeface="华文楷体" panose="02010600040101010101" pitchFamily="2" charset="-122"/>
                <a:ea typeface="华文楷体" panose="02010600040101010101" pitchFamily="2" charset="-122"/>
              </a:rPr>
              <a:t>相</a:t>
            </a:r>
            <a:r>
              <a:rPr lang="zh-CN" altLang="zh-CN" b="1" dirty="0" smtClean="0">
                <a:solidFill>
                  <a:srgbClr val="C00000"/>
                </a:solidFill>
                <a:latin typeface="华文楷体" panose="02010600040101010101" pitchFamily="2" charset="-122"/>
                <a:ea typeface="华文楷体" panose="02010600040101010101" pitchFamily="2" charset="-122"/>
              </a:rPr>
              <a:t>联</a:t>
            </a:r>
            <a:endParaRPr lang="en-US" altLang="zh-CN" b="1" dirty="0" smtClean="0">
              <a:solidFill>
                <a:srgbClr val="C00000"/>
              </a:solidFill>
              <a:latin typeface="华文楷体" panose="02010600040101010101" pitchFamily="2" charset="-122"/>
              <a:ea typeface="华文楷体" panose="02010600040101010101" pitchFamily="2" charset="-122"/>
            </a:endParaRPr>
          </a:p>
          <a:p>
            <a:pPr lvl="1"/>
            <a:r>
              <a:rPr lang="zh-CN" altLang="zh-CN" dirty="0" smtClean="0">
                <a:solidFill>
                  <a:srgbClr val="C00000"/>
                </a:solidFill>
                <a:latin typeface="华文楷体" panose="02010600040101010101" pitchFamily="2" charset="-122"/>
                <a:ea typeface="华文楷体" panose="02010600040101010101" pitchFamily="2" charset="-122"/>
              </a:rPr>
              <a:t>人人</a:t>
            </a:r>
            <a:r>
              <a:rPr lang="zh-CN" altLang="zh-CN" dirty="0">
                <a:solidFill>
                  <a:srgbClr val="C00000"/>
                </a:solidFill>
                <a:latin typeface="华文楷体" panose="02010600040101010101" pitchFamily="2" charset="-122"/>
                <a:ea typeface="华文楷体" panose="02010600040101010101" pitchFamily="2" charset="-122"/>
              </a:rPr>
              <a:t>相联</a:t>
            </a:r>
            <a:r>
              <a:rPr lang="zh-CN" altLang="zh-CN" dirty="0">
                <a:latin typeface="华文楷体" panose="02010600040101010101" pitchFamily="2" charset="-122"/>
                <a:ea typeface="华文楷体" panose="02010600040101010101" pitchFamily="2" charset="-122"/>
              </a:rPr>
              <a:t>是智慧图书馆服务与管理的</a:t>
            </a:r>
            <a:r>
              <a:rPr lang="zh-CN" altLang="zh-CN" dirty="0">
                <a:solidFill>
                  <a:srgbClr val="C00000"/>
                </a:solidFill>
                <a:latin typeface="华文楷体" panose="02010600040101010101" pitchFamily="2" charset="-122"/>
                <a:ea typeface="华文楷体" panose="02010600040101010101" pitchFamily="2" charset="-122"/>
              </a:rPr>
              <a:t>核心</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smtClean="0">
                <a:solidFill>
                  <a:srgbClr val="C00000"/>
                </a:solidFill>
                <a:latin typeface="华文楷体" panose="02010600040101010101" pitchFamily="2" charset="-122"/>
                <a:ea typeface="华文楷体" panose="02010600040101010101" pitchFamily="2" charset="-122"/>
              </a:rPr>
              <a:t>人人</a:t>
            </a:r>
            <a:r>
              <a:rPr lang="zh-CN" altLang="zh-CN" dirty="0">
                <a:solidFill>
                  <a:srgbClr val="C00000"/>
                </a:solidFill>
                <a:latin typeface="华文楷体" panose="02010600040101010101" pitchFamily="2" charset="-122"/>
                <a:ea typeface="华文楷体" panose="02010600040101010101" pitchFamily="2" charset="-122"/>
              </a:rPr>
              <a:t>相联</a:t>
            </a:r>
            <a:r>
              <a:rPr lang="zh-CN" altLang="zh-CN" dirty="0">
                <a:latin typeface="华文楷体" panose="02010600040101010101" pitchFamily="2" charset="-122"/>
                <a:ea typeface="华文楷体" panose="02010600040101010101" pitchFamily="2" charset="-122"/>
              </a:rPr>
              <a:t>包括</a:t>
            </a:r>
            <a:r>
              <a:rPr lang="zh-CN" altLang="zh-CN" dirty="0">
                <a:solidFill>
                  <a:srgbClr val="C00000"/>
                </a:solidFill>
                <a:latin typeface="华文楷体" panose="02010600040101010101" pitchFamily="2" charset="-122"/>
                <a:ea typeface="华文楷体" panose="02010600040101010101" pitchFamily="2" charset="-122"/>
              </a:rPr>
              <a:t>馆员</a:t>
            </a:r>
            <a:r>
              <a:rPr lang="zh-CN" altLang="zh-CN" dirty="0">
                <a:latin typeface="华文楷体" panose="02010600040101010101" pitchFamily="2" charset="-122"/>
                <a:ea typeface="华文楷体" panose="02010600040101010101" pitchFamily="2" charset="-122"/>
              </a:rPr>
              <a:t>与</a:t>
            </a:r>
            <a:r>
              <a:rPr lang="zh-CN" altLang="zh-CN" dirty="0">
                <a:solidFill>
                  <a:srgbClr val="C00000"/>
                </a:solidFill>
                <a:latin typeface="华文楷体" panose="02010600040101010101" pitchFamily="2" charset="-122"/>
                <a:ea typeface="华文楷体" panose="02010600040101010101" pitchFamily="2" charset="-122"/>
              </a:rPr>
              <a:t>馆员</a:t>
            </a:r>
            <a:r>
              <a:rPr lang="zh-CN" altLang="zh-CN" dirty="0">
                <a:latin typeface="华文楷体" panose="02010600040101010101" pitchFamily="2" charset="-122"/>
                <a:ea typeface="华文楷体" panose="02010600040101010101" pitchFamily="2" charset="-122"/>
              </a:rPr>
              <a:t>的相联，</a:t>
            </a:r>
            <a:r>
              <a:rPr lang="zh-CN" altLang="zh-CN" dirty="0">
                <a:solidFill>
                  <a:srgbClr val="C00000"/>
                </a:solidFill>
                <a:latin typeface="华文楷体" panose="02010600040101010101" pitchFamily="2" charset="-122"/>
                <a:ea typeface="华文楷体" panose="02010600040101010101" pitchFamily="2" charset="-122"/>
              </a:rPr>
              <a:t>馆员</a:t>
            </a:r>
            <a:r>
              <a:rPr lang="zh-CN" altLang="zh-CN" dirty="0">
                <a:latin typeface="华文楷体" panose="02010600040101010101" pitchFamily="2" charset="-122"/>
                <a:ea typeface="华文楷体" panose="02010600040101010101" pitchFamily="2" charset="-122"/>
              </a:rPr>
              <a:t>与</a:t>
            </a:r>
            <a:r>
              <a:rPr lang="zh-CN" altLang="zh-CN" dirty="0">
                <a:solidFill>
                  <a:srgbClr val="C00000"/>
                </a:solidFill>
                <a:latin typeface="华文楷体" panose="02010600040101010101" pitchFamily="2" charset="-122"/>
                <a:ea typeface="华文楷体" panose="02010600040101010101" pitchFamily="2" charset="-122"/>
              </a:rPr>
              <a:t>读者</a:t>
            </a:r>
            <a:r>
              <a:rPr lang="zh-CN" altLang="zh-CN" dirty="0">
                <a:latin typeface="华文楷体" panose="02010600040101010101" pitchFamily="2" charset="-122"/>
                <a:ea typeface="华文楷体" panose="02010600040101010101" pitchFamily="2" charset="-122"/>
              </a:rPr>
              <a:t>的相联，</a:t>
            </a:r>
            <a:r>
              <a:rPr lang="zh-CN" altLang="zh-CN" dirty="0">
                <a:solidFill>
                  <a:srgbClr val="C00000"/>
                </a:solidFill>
                <a:latin typeface="华文楷体" panose="02010600040101010101" pitchFamily="2" charset="-122"/>
                <a:ea typeface="华文楷体" panose="02010600040101010101" pitchFamily="2" charset="-122"/>
              </a:rPr>
              <a:t>读者</a:t>
            </a:r>
            <a:r>
              <a:rPr lang="zh-CN" altLang="zh-CN" dirty="0">
                <a:latin typeface="华文楷体" panose="02010600040101010101" pitchFamily="2" charset="-122"/>
                <a:ea typeface="华文楷体" panose="02010600040101010101" pitchFamily="2" charset="-122"/>
              </a:rPr>
              <a:t>与</a:t>
            </a:r>
            <a:r>
              <a:rPr lang="zh-CN" altLang="zh-CN" dirty="0">
                <a:solidFill>
                  <a:srgbClr val="C00000"/>
                </a:solidFill>
                <a:latin typeface="华文楷体" panose="02010600040101010101" pitchFamily="2" charset="-122"/>
                <a:ea typeface="华文楷体" panose="02010600040101010101" pitchFamily="2" charset="-122"/>
              </a:rPr>
              <a:t>读者</a:t>
            </a:r>
            <a:r>
              <a:rPr lang="zh-CN" altLang="zh-CN" dirty="0">
                <a:latin typeface="华文楷体" panose="02010600040101010101" pitchFamily="2" charset="-122"/>
                <a:ea typeface="华文楷体" panose="02010600040101010101" pitchFamily="2" charset="-122"/>
              </a:rPr>
              <a:t>的相联</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2">
              <a:lnSpc>
                <a:spcPct val="160000"/>
              </a:lnSpc>
            </a:pPr>
            <a:r>
              <a:rPr lang="en-US" altLang="zh-CN" dirty="0" smtClean="0">
                <a:solidFill>
                  <a:srgbClr val="002060"/>
                </a:solidFill>
                <a:latin typeface="华文楷体" panose="02010600040101010101" pitchFamily="2" charset="-122"/>
                <a:ea typeface="华文楷体" panose="02010600040101010101" pitchFamily="2" charset="-122"/>
              </a:rPr>
              <a:t>21</a:t>
            </a:r>
            <a:r>
              <a:rPr lang="zh-CN" altLang="zh-CN" dirty="0">
                <a:solidFill>
                  <a:srgbClr val="002060"/>
                </a:solidFill>
                <a:latin typeface="华文楷体" panose="02010600040101010101" pitchFamily="2" charset="-122"/>
                <a:ea typeface="华文楷体" panose="02010600040101010101" pitchFamily="2" charset="-122"/>
              </a:rPr>
              <a:t>世纪初以来，在中国各大图书馆开展的</a:t>
            </a:r>
            <a:r>
              <a:rPr lang="zh-CN" altLang="zh-CN" dirty="0">
                <a:solidFill>
                  <a:srgbClr val="C00000"/>
                </a:solidFill>
                <a:latin typeface="华文楷体" panose="02010600040101010101" pitchFamily="2" charset="-122"/>
                <a:ea typeface="华文楷体" panose="02010600040101010101" pitchFamily="2" charset="-122"/>
              </a:rPr>
              <a:t>网上联合知识导航站</a:t>
            </a:r>
            <a:r>
              <a:rPr lang="zh-CN" altLang="zh-CN" dirty="0">
                <a:solidFill>
                  <a:srgbClr val="002060"/>
                </a:solidFill>
                <a:latin typeface="华文楷体" panose="02010600040101010101" pitchFamily="2" charset="-122"/>
                <a:ea typeface="华文楷体" panose="02010600040101010101" pitchFamily="2" charset="-122"/>
              </a:rPr>
              <a:t>及各类</a:t>
            </a:r>
            <a:r>
              <a:rPr lang="zh-CN" altLang="zh-CN" dirty="0">
                <a:solidFill>
                  <a:srgbClr val="C00000"/>
                </a:solidFill>
                <a:latin typeface="华文楷体" panose="02010600040101010101" pitchFamily="2" charset="-122"/>
                <a:ea typeface="华文楷体" panose="02010600040101010101" pitchFamily="2" charset="-122"/>
              </a:rPr>
              <a:t>移动服务</a:t>
            </a:r>
            <a:r>
              <a:rPr lang="zh-CN" altLang="zh-CN" dirty="0">
                <a:solidFill>
                  <a:srgbClr val="002060"/>
                </a:solidFill>
                <a:latin typeface="华文楷体" panose="02010600040101010101" pitchFamily="2" charset="-122"/>
                <a:ea typeface="华文楷体" panose="02010600040101010101" pitchFamily="2" charset="-122"/>
              </a:rPr>
              <a:t>，开创了图书馆界</a:t>
            </a:r>
            <a:r>
              <a:rPr lang="zh-CN" altLang="zh-CN" dirty="0">
                <a:solidFill>
                  <a:srgbClr val="C00000"/>
                </a:solidFill>
                <a:latin typeface="华文楷体" panose="02010600040101010101" pitchFamily="2" charset="-122"/>
                <a:ea typeface="华文楷体" panose="02010600040101010101" pitchFamily="2" charset="-122"/>
              </a:rPr>
              <a:t>人人相联</a:t>
            </a:r>
            <a:r>
              <a:rPr lang="zh-CN" altLang="zh-CN" dirty="0">
                <a:solidFill>
                  <a:srgbClr val="002060"/>
                </a:solidFill>
                <a:latin typeface="华文楷体" panose="02010600040101010101" pitchFamily="2" charset="-122"/>
                <a:ea typeface="华文楷体" panose="02010600040101010101" pitchFamily="2" charset="-122"/>
              </a:rPr>
              <a:t>的服务新形态</a:t>
            </a:r>
            <a:r>
              <a:rPr lang="zh-CN" altLang="zh-CN" dirty="0" smtClean="0">
                <a:solidFill>
                  <a:srgbClr val="002060"/>
                </a:solidFill>
                <a:latin typeface="华文楷体" panose="02010600040101010101" pitchFamily="2" charset="-122"/>
                <a:ea typeface="华文楷体" panose="02010600040101010101" pitchFamily="2" charset="-122"/>
              </a:rPr>
              <a:t>。</a:t>
            </a:r>
            <a:endParaRPr lang="en-US" altLang="zh-CN" dirty="0" smtClean="0">
              <a:solidFill>
                <a:srgbClr val="002060"/>
              </a:solidFill>
              <a:latin typeface="华文楷体" panose="02010600040101010101" pitchFamily="2" charset="-122"/>
              <a:ea typeface="华文楷体" panose="02010600040101010101" pitchFamily="2" charset="-122"/>
            </a:endParaRPr>
          </a:p>
          <a:p>
            <a:pPr lvl="2">
              <a:lnSpc>
                <a:spcPct val="160000"/>
              </a:lnSpc>
            </a:pPr>
            <a:r>
              <a:rPr lang="zh-CN" altLang="zh-CN" dirty="0" smtClean="0">
                <a:solidFill>
                  <a:srgbClr val="002060"/>
                </a:solidFill>
                <a:latin typeface="华文楷体" panose="02010600040101010101" pitchFamily="2" charset="-122"/>
                <a:ea typeface="华文楷体" panose="02010600040101010101" pitchFamily="2" charset="-122"/>
              </a:rPr>
              <a:t>在</a:t>
            </a:r>
            <a:r>
              <a:rPr lang="zh-CN" altLang="zh-CN" dirty="0">
                <a:solidFill>
                  <a:srgbClr val="002060"/>
                </a:solidFill>
                <a:latin typeface="华文楷体" panose="02010600040101010101" pitchFamily="2" charset="-122"/>
                <a:ea typeface="华文楷体" panose="02010600040101010101" pitchFamily="2" charset="-122"/>
              </a:rPr>
              <a:t>网络的支持下</a:t>
            </a:r>
            <a:r>
              <a:rPr lang="zh-CN" altLang="zh-CN" dirty="0" smtClean="0">
                <a:solidFill>
                  <a:srgbClr val="002060"/>
                </a:solidFill>
                <a:latin typeface="华文楷体" panose="02010600040101010101" pitchFamily="2" charset="-122"/>
                <a:ea typeface="华文楷体" panose="02010600040101010101" pitchFamily="2" charset="-122"/>
              </a:rPr>
              <a:t>，馆员</a:t>
            </a:r>
            <a:r>
              <a:rPr lang="zh-CN" altLang="zh-CN" dirty="0">
                <a:solidFill>
                  <a:srgbClr val="002060"/>
                </a:solidFill>
                <a:latin typeface="华文楷体" panose="02010600040101010101" pitchFamily="2" charset="-122"/>
                <a:ea typeface="华文楷体" panose="02010600040101010101" pitchFamily="2" charset="-122"/>
              </a:rPr>
              <a:t>间的</a:t>
            </a:r>
            <a:r>
              <a:rPr lang="zh-CN" altLang="zh-CN" dirty="0">
                <a:solidFill>
                  <a:srgbClr val="C00000"/>
                </a:solidFill>
                <a:latin typeface="华文楷体" panose="02010600040101010101" pitchFamily="2" charset="-122"/>
                <a:ea typeface="华文楷体" panose="02010600040101010101" pitchFamily="2" charset="-122"/>
              </a:rPr>
              <a:t>人人相联</a:t>
            </a:r>
            <a:r>
              <a:rPr lang="zh-CN" altLang="zh-CN" dirty="0">
                <a:solidFill>
                  <a:srgbClr val="002060"/>
                </a:solidFill>
                <a:latin typeface="华文楷体" panose="02010600040101010101" pitchFamily="2" charset="-122"/>
                <a:ea typeface="华文楷体" panose="02010600040101010101" pitchFamily="2" charset="-122"/>
              </a:rPr>
              <a:t>使服务咨询平台整合了馆内外乃至境内外参考咨询的人力资源，并与读者形成了便捷、专业的互动</a:t>
            </a:r>
            <a:r>
              <a:rPr lang="zh-CN" altLang="zh-CN" dirty="0" smtClean="0">
                <a:solidFill>
                  <a:srgbClr val="002060"/>
                </a:solidFill>
                <a:latin typeface="华文楷体" panose="02010600040101010101" pitchFamily="2" charset="-122"/>
                <a:ea typeface="华文楷体" panose="02010600040101010101" pitchFamily="2" charset="-122"/>
              </a:rPr>
              <a:t>。</a:t>
            </a:r>
            <a:endParaRPr lang="en-US" altLang="zh-CN" dirty="0" smtClean="0">
              <a:solidFill>
                <a:srgbClr val="002060"/>
              </a:solidFill>
              <a:latin typeface="华文楷体" panose="02010600040101010101" pitchFamily="2" charset="-122"/>
              <a:ea typeface="华文楷体" panose="02010600040101010101" pitchFamily="2" charset="-122"/>
            </a:endParaRPr>
          </a:p>
          <a:p>
            <a:pPr lvl="2">
              <a:lnSpc>
                <a:spcPct val="160000"/>
              </a:lnSpc>
            </a:pPr>
            <a:r>
              <a:rPr lang="zh-CN" altLang="zh-CN" dirty="0" smtClean="0">
                <a:solidFill>
                  <a:srgbClr val="C00000"/>
                </a:solidFill>
                <a:latin typeface="华文楷体" panose="02010600040101010101" pitchFamily="2" charset="-122"/>
                <a:ea typeface="华文楷体" panose="02010600040101010101" pitchFamily="2" charset="-122"/>
              </a:rPr>
              <a:t>人人</a:t>
            </a:r>
            <a:r>
              <a:rPr lang="zh-CN" altLang="zh-CN" dirty="0">
                <a:solidFill>
                  <a:srgbClr val="C00000"/>
                </a:solidFill>
                <a:latin typeface="华文楷体" panose="02010600040101010101" pitchFamily="2" charset="-122"/>
                <a:ea typeface="华文楷体" panose="02010600040101010101" pitchFamily="2" charset="-122"/>
              </a:rPr>
              <a:t>相联</a:t>
            </a:r>
            <a:r>
              <a:rPr lang="zh-CN" altLang="zh-CN" dirty="0">
                <a:solidFill>
                  <a:srgbClr val="002060"/>
                </a:solidFill>
                <a:latin typeface="华文楷体" panose="02010600040101010101" pitchFamily="2" charset="-122"/>
                <a:ea typeface="华文楷体" panose="02010600040101010101" pitchFamily="2" charset="-122"/>
              </a:rPr>
              <a:t>的图书馆理念还体现在图书馆的内部管理及专项的读者服务等实践之中，也将为图书馆管理走向社会化营造良好的信息技术环境</a:t>
            </a:r>
            <a:r>
              <a:rPr lang="zh-CN" altLang="zh-CN" dirty="0" smtClean="0">
                <a:solidFill>
                  <a:srgbClr val="002060"/>
                </a:solidFill>
                <a:latin typeface="华文楷体" panose="02010600040101010101" pitchFamily="2" charset="-122"/>
                <a:ea typeface="华文楷体" panose="02010600040101010101" pitchFamily="2" charset="-122"/>
              </a:rPr>
              <a:t>。</a:t>
            </a:r>
            <a:endParaRPr lang="zh-CN" altLang="en-US" dirty="0">
              <a:solidFill>
                <a:srgbClr val="00206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471265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15962"/>
          </a:xfrm>
          <a:ln>
            <a:solidFill>
              <a:schemeClr val="accent3"/>
            </a:solidFill>
          </a:ln>
          <a:effectLst>
            <a:glow rad="228600">
              <a:schemeClr val="accent3">
                <a:satMod val="175000"/>
                <a:alpha val="40000"/>
              </a:schemeClr>
            </a:glow>
          </a:effectLst>
        </p:spPr>
        <p:txBody>
          <a:bodyPr>
            <a:normAutofit fontScale="90000"/>
          </a:bodyPr>
          <a:lstStyle/>
          <a:p>
            <a:r>
              <a:rPr lang="zh-CN" altLang="en-US" b="1" dirty="0" smtClean="0">
                <a:solidFill>
                  <a:srgbClr val="C00000"/>
                </a:solidFill>
                <a:latin typeface="华文楷体" panose="02010600040101010101" pitchFamily="2" charset="-122"/>
                <a:ea typeface="华文楷体" panose="02010600040101010101" pitchFamily="2" charset="-122"/>
              </a:rPr>
              <a:t>６、中小学</a:t>
            </a:r>
            <a:r>
              <a:rPr lang="zh-CN" altLang="en-US" b="1" dirty="0">
                <a:solidFill>
                  <a:srgbClr val="C00000"/>
                </a:solidFill>
                <a:latin typeface="华文楷体" panose="02010600040101010101" pitchFamily="2" charset="-122"/>
                <a:ea typeface="华文楷体" panose="02010600040101010101" pitchFamily="2" charset="-122"/>
              </a:rPr>
              <a:t>智慧图书馆发展策略</a:t>
            </a:r>
            <a:endParaRPr lang="zh-CN" altLang="en-US" dirty="0"/>
          </a:p>
        </p:txBody>
      </p:sp>
      <p:sp>
        <p:nvSpPr>
          <p:cNvPr id="3" name="内容占位符 2"/>
          <p:cNvSpPr>
            <a:spLocks noGrp="1"/>
          </p:cNvSpPr>
          <p:nvPr>
            <p:ph sz="quarter" idx="1"/>
          </p:nvPr>
        </p:nvSpPr>
        <p:spPr/>
        <p:txBody>
          <a:bodyPr>
            <a:normAutofit/>
          </a:bodyPr>
          <a:lstStyle/>
          <a:p>
            <a:r>
              <a:rPr lang="zh-CN" altLang="zh-CN" dirty="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智慧图书馆的核心要素</a:t>
            </a:r>
            <a:endParaRPr lang="en-US" altLang="zh-CN" dirty="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pPr lvl="1"/>
            <a:r>
              <a:rPr lang="zh-CN" altLang="en-US" b="1" dirty="0" smtClean="0">
                <a:solidFill>
                  <a:srgbClr val="C00000"/>
                </a:solidFill>
                <a:latin typeface="华文楷体" panose="02010600040101010101" pitchFamily="2" charset="-122"/>
                <a:ea typeface="华文楷体" panose="02010600040101010101" pitchFamily="2" charset="-122"/>
              </a:rPr>
              <a:t>４、</a:t>
            </a:r>
            <a:r>
              <a:rPr lang="zh-CN" altLang="zh-CN" b="1" dirty="0" smtClean="0">
                <a:solidFill>
                  <a:srgbClr val="C00000"/>
                </a:solidFill>
                <a:latin typeface="华文楷体" panose="02010600040101010101" pitchFamily="2" charset="-122"/>
                <a:ea typeface="华文楷体" panose="02010600040101010101" pitchFamily="2" charset="-122"/>
              </a:rPr>
              <a:t>任何</a:t>
            </a:r>
            <a:r>
              <a:rPr lang="zh-CN" altLang="zh-CN" b="1" dirty="0">
                <a:solidFill>
                  <a:srgbClr val="C00000"/>
                </a:solidFill>
                <a:latin typeface="华文楷体" panose="02010600040101010101" pitchFamily="2" charset="-122"/>
                <a:ea typeface="华文楷体" panose="02010600040101010101" pitchFamily="2" charset="-122"/>
              </a:rPr>
              <a:t>时间</a:t>
            </a:r>
            <a:r>
              <a:rPr lang="zh-CN" altLang="zh-CN" b="1" dirty="0" smtClean="0">
                <a:solidFill>
                  <a:srgbClr val="C00000"/>
                </a:solidFill>
                <a:latin typeface="华文楷体" panose="02010600040101010101" pitchFamily="2" charset="-122"/>
                <a:ea typeface="华文楷体" panose="02010600040101010101" pitchFamily="2" charset="-122"/>
              </a:rPr>
              <a:t>可用</a:t>
            </a:r>
            <a:endParaRPr lang="en-US" altLang="zh-CN" b="1" dirty="0" smtClean="0">
              <a:solidFill>
                <a:srgbClr val="C00000"/>
              </a:solidFill>
              <a:latin typeface="华文楷体" panose="02010600040101010101" pitchFamily="2" charset="-122"/>
              <a:ea typeface="华文楷体" panose="02010600040101010101" pitchFamily="2" charset="-122"/>
            </a:endParaRPr>
          </a:p>
          <a:p>
            <a:pPr lvl="2"/>
            <a:r>
              <a:rPr lang="zh-CN" altLang="zh-CN" dirty="0" smtClean="0">
                <a:solidFill>
                  <a:srgbClr val="C00000"/>
                </a:solidFill>
                <a:latin typeface="华文楷体" panose="02010600040101010101" pitchFamily="2" charset="-122"/>
                <a:ea typeface="华文楷体" panose="02010600040101010101" pitchFamily="2" charset="-122"/>
              </a:rPr>
              <a:t>任何</a:t>
            </a:r>
            <a:r>
              <a:rPr lang="zh-CN" altLang="zh-CN" dirty="0">
                <a:solidFill>
                  <a:srgbClr val="C00000"/>
                </a:solidFill>
                <a:latin typeface="华文楷体" panose="02010600040101010101" pitchFamily="2" charset="-122"/>
                <a:ea typeface="华文楷体" panose="02010600040101010101" pitchFamily="2" charset="-122"/>
              </a:rPr>
              <a:t>时间可用</a:t>
            </a:r>
            <a:r>
              <a:rPr lang="zh-CN" altLang="zh-CN" dirty="0">
                <a:latin typeface="华文楷体" panose="02010600040101010101" pitchFamily="2" charset="-122"/>
                <a:ea typeface="华文楷体" panose="02010600040101010101" pitchFamily="2" charset="-122"/>
              </a:rPr>
              <a:t>的图书馆是智慧图书馆服务与管理的</a:t>
            </a:r>
            <a:r>
              <a:rPr lang="zh-CN" altLang="zh-CN" dirty="0">
                <a:solidFill>
                  <a:srgbClr val="C00000"/>
                </a:solidFill>
                <a:latin typeface="华文楷体" panose="02010600040101010101" pitchFamily="2" charset="-122"/>
                <a:ea typeface="华文楷体" panose="02010600040101010101" pitchFamily="2" charset="-122"/>
              </a:rPr>
              <a:t>时间延伸</a:t>
            </a:r>
            <a:r>
              <a:rPr lang="zh-CN" altLang="zh-CN" dirty="0">
                <a:latin typeface="华文楷体" panose="02010600040101010101" pitchFamily="2" charset="-122"/>
                <a:ea typeface="华文楷体" panose="02010600040101010101" pitchFamily="2" charset="-122"/>
              </a:rPr>
              <a:t>。物理空间的图书馆有闭馆的时间，但虚拟图书馆可以</a:t>
            </a:r>
            <a:r>
              <a:rPr lang="zh-CN" altLang="zh-CN" dirty="0">
                <a:solidFill>
                  <a:srgbClr val="C00000"/>
                </a:solidFill>
                <a:latin typeface="华文楷体" panose="02010600040101010101" pitchFamily="2" charset="-122"/>
                <a:ea typeface="华文楷体" panose="02010600040101010101" pitchFamily="2" charset="-122"/>
              </a:rPr>
              <a:t>全天候</a:t>
            </a:r>
            <a:r>
              <a:rPr lang="zh-CN" altLang="zh-CN" dirty="0">
                <a:latin typeface="华文楷体" panose="02010600040101010101" pitchFamily="2" charset="-122"/>
                <a:ea typeface="华文楷体" panose="02010600040101010101" pitchFamily="2" charset="-122"/>
              </a:rPr>
              <a:t>地开放并为广大读者提供服务</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2"/>
            <a:r>
              <a:rPr lang="zh-CN" altLang="zh-CN" dirty="0" smtClean="0">
                <a:latin typeface="华文楷体" panose="02010600040101010101" pitchFamily="2" charset="-122"/>
                <a:ea typeface="华文楷体" panose="02010600040101010101" pitchFamily="2" charset="-122"/>
              </a:rPr>
              <a:t>有了</a:t>
            </a:r>
            <a:r>
              <a:rPr lang="zh-CN" altLang="zh-CN" dirty="0">
                <a:latin typeface="华文楷体" panose="02010600040101010101" pitchFamily="2" charset="-122"/>
                <a:ea typeface="华文楷体" panose="02010600040101010101" pitchFamily="2" charset="-122"/>
              </a:rPr>
              <a:t>数字化、网络化和智能化的基础建设，图书馆如同一台便捷式电脑随时可以打开使用，使读者可以在方便的</a:t>
            </a:r>
            <a:r>
              <a:rPr lang="zh-CN" altLang="zh-CN" dirty="0">
                <a:solidFill>
                  <a:srgbClr val="C00000"/>
                </a:solidFill>
                <a:latin typeface="华文楷体" panose="02010600040101010101" pitchFamily="2" charset="-122"/>
                <a:ea typeface="华文楷体" panose="02010600040101010101" pitchFamily="2" charset="-122"/>
              </a:rPr>
              <a:t>任何时间</a:t>
            </a:r>
            <a:r>
              <a:rPr lang="zh-CN" altLang="zh-CN" dirty="0">
                <a:latin typeface="华文楷体" panose="02010600040101010101" pitchFamily="2" charset="-122"/>
                <a:ea typeface="华文楷体" panose="02010600040101010101" pitchFamily="2" charset="-122"/>
              </a:rPr>
              <a:t>与知识进行对话</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2"/>
            <a:r>
              <a:rPr lang="zh-CN" altLang="zh-CN" dirty="0" smtClean="0">
                <a:solidFill>
                  <a:srgbClr val="C00000"/>
                </a:solidFill>
                <a:latin typeface="华文楷体" panose="02010600040101010101" pitchFamily="2" charset="-122"/>
                <a:ea typeface="华文楷体" panose="02010600040101010101" pitchFamily="2" charset="-122"/>
              </a:rPr>
              <a:t>智慧</a:t>
            </a:r>
            <a:r>
              <a:rPr lang="zh-CN" altLang="zh-CN" dirty="0">
                <a:solidFill>
                  <a:srgbClr val="C00000"/>
                </a:solidFill>
                <a:latin typeface="华文楷体" panose="02010600040101010101" pitchFamily="2" charset="-122"/>
                <a:ea typeface="华文楷体" panose="02010600040101010101" pitchFamily="2" charset="-122"/>
              </a:rPr>
              <a:t>图书馆</a:t>
            </a:r>
            <a:r>
              <a:rPr lang="zh-CN" altLang="zh-CN" dirty="0">
                <a:latin typeface="华文楷体" panose="02010600040101010101" pitchFamily="2" charset="-122"/>
                <a:ea typeface="华文楷体" panose="02010600040101010101" pitchFamily="2" charset="-122"/>
              </a:rPr>
              <a:t>会给读者带来网络空间在</a:t>
            </a:r>
            <a:r>
              <a:rPr lang="zh-CN" altLang="zh-CN" dirty="0">
                <a:solidFill>
                  <a:srgbClr val="C00000"/>
                </a:solidFill>
                <a:latin typeface="华文楷体" panose="02010600040101010101" pitchFamily="2" charset="-122"/>
                <a:ea typeface="华文楷体" panose="02010600040101010101" pitchFamily="2" charset="-122"/>
              </a:rPr>
              <a:t>时间上</a:t>
            </a:r>
            <a:r>
              <a:rPr lang="zh-CN" altLang="zh-CN" dirty="0">
                <a:latin typeface="华文楷体" panose="02010600040101010101" pitchFamily="2" charset="-122"/>
                <a:ea typeface="华文楷体" panose="02010600040101010101" pitchFamily="2" charset="-122"/>
              </a:rPr>
              <a:t>的更多自由与选择，使原本以图书馆开放时间为逻辑点的服务模式发生变革，让读者感到图书馆随时存在和可即时利用。</a:t>
            </a:r>
            <a:r>
              <a:rPr lang="en-US" altLang="zh-CN" dirty="0">
                <a:latin typeface="华文楷体" panose="02010600040101010101" pitchFamily="2" charset="-122"/>
                <a:ea typeface="华文楷体" panose="02010600040101010101" pitchFamily="2" charset="-122"/>
              </a:rPr>
              <a:t/>
            </a:r>
            <a:br>
              <a:rPr lang="en-US" altLang="zh-CN" dirty="0">
                <a:latin typeface="华文楷体" panose="02010600040101010101" pitchFamily="2" charset="-122"/>
                <a:ea typeface="华文楷体" panose="02010600040101010101" pitchFamily="2" charset="-122"/>
              </a:rPr>
            </a:b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158102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81000"/>
            <a:ext cx="7772400" cy="715962"/>
          </a:xfrm>
          <a:ln>
            <a:solidFill>
              <a:schemeClr val="accent3"/>
            </a:solidFill>
          </a:ln>
          <a:effectLst>
            <a:glow rad="228600">
              <a:schemeClr val="accent3">
                <a:satMod val="175000"/>
                <a:alpha val="40000"/>
              </a:schemeClr>
            </a:glow>
          </a:effectLst>
        </p:spPr>
        <p:txBody>
          <a:bodyPr>
            <a:normAutofit fontScale="90000"/>
          </a:bodyPr>
          <a:lstStyle/>
          <a:p>
            <a:r>
              <a:rPr lang="zh-CN" altLang="en-US" b="1" dirty="0" smtClean="0">
                <a:solidFill>
                  <a:srgbClr val="C00000"/>
                </a:solidFill>
                <a:latin typeface="华文楷体" panose="02010600040101010101" pitchFamily="2" charset="-122"/>
                <a:ea typeface="华文楷体" panose="02010600040101010101" pitchFamily="2" charset="-122"/>
              </a:rPr>
              <a:t>６、中小学</a:t>
            </a:r>
            <a:r>
              <a:rPr lang="zh-CN" altLang="en-US" b="1" dirty="0">
                <a:solidFill>
                  <a:srgbClr val="C00000"/>
                </a:solidFill>
                <a:latin typeface="华文楷体" panose="02010600040101010101" pitchFamily="2" charset="-122"/>
                <a:ea typeface="华文楷体" panose="02010600040101010101" pitchFamily="2" charset="-122"/>
              </a:rPr>
              <a:t>智慧图书馆发展策略</a:t>
            </a:r>
            <a:endParaRPr lang="zh-CN" altLang="en-US" dirty="0"/>
          </a:p>
        </p:txBody>
      </p:sp>
      <p:sp>
        <p:nvSpPr>
          <p:cNvPr id="3" name="内容占位符 2"/>
          <p:cNvSpPr>
            <a:spLocks noGrp="1"/>
          </p:cNvSpPr>
          <p:nvPr>
            <p:ph sz="quarter" idx="1"/>
          </p:nvPr>
        </p:nvSpPr>
        <p:spPr>
          <a:xfrm>
            <a:off x="914400" y="1295400"/>
            <a:ext cx="7772400" cy="4724400"/>
          </a:xfrm>
        </p:spPr>
        <p:txBody>
          <a:bodyPr>
            <a:normAutofit fontScale="85000" lnSpcReduction="10000"/>
          </a:bodyPr>
          <a:lstStyle/>
          <a:p>
            <a:r>
              <a:rPr lang="zh-CN" altLang="zh-CN" dirty="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智慧图书馆的核心</a:t>
            </a:r>
            <a:r>
              <a:rPr lang="zh-CN" altLang="zh-CN" dirty="0" smtClean="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要素</a:t>
            </a:r>
            <a:endParaRPr lang="en-US" altLang="zh-CN" dirty="0" smtClean="0"/>
          </a:p>
          <a:p>
            <a:r>
              <a:rPr lang="en-US" altLang="zh-CN" b="1" dirty="0" smtClean="0">
                <a:solidFill>
                  <a:srgbClr val="C00000"/>
                </a:solidFill>
                <a:latin typeface="华文楷体" panose="02010600040101010101" pitchFamily="2" charset="-122"/>
                <a:ea typeface="华文楷体" panose="02010600040101010101" pitchFamily="2" charset="-122"/>
              </a:rPr>
              <a:t>5</a:t>
            </a:r>
            <a:r>
              <a:rPr lang="zh-CN" altLang="en-US" b="1" dirty="0" smtClean="0">
                <a:solidFill>
                  <a:srgbClr val="C00000"/>
                </a:solidFill>
                <a:latin typeface="华文楷体" panose="02010600040101010101" pitchFamily="2" charset="-122"/>
                <a:ea typeface="华文楷体" panose="02010600040101010101" pitchFamily="2" charset="-122"/>
              </a:rPr>
              <a:t>、</a:t>
            </a:r>
            <a:r>
              <a:rPr lang="zh-CN" altLang="zh-CN" b="1" dirty="0" smtClean="0">
                <a:solidFill>
                  <a:srgbClr val="C00000"/>
                </a:solidFill>
                <a:latin typeface="华文楷体" panose="02010600040101010101" pitchFamily="2" charset="-122"/>
                <a:ea typeface="华文楷体" panose="02010600040101010101" pitchFamily="2" charset="-122"/>
              </a:rPr>
              <a:t>任何</a:t>
            </a:r>
            <a:r>
              <a:rPr lang="zh-CN" altLang="zh-CN" b="1" dirty="0">
                <a:solidFill>
                  <a:srgbClr val="C00000"/>
                </a:solidFill>
                <a:latin typeface="华文楷体" panose="02010600040101010101" pitchFamily="2" charset="-122"/>
                <a:ea typeface="华文楷体" panose="02010600040101010101" pitchFamily="2" charset="-122"/>
              </a:rPr>
              <a:t>地点</a:t>
            </a:r>
            <a:r>
              <a:rPr lang="zh-CN" altLang="zh-CN" b="1" dirty="0" smtClean="0">
                <a:solidFill>
                  <a:srgbClr val="C00000"/>
                </a:solidFill>
                <a:latin typeface="华文楷体" panose="02010600040101010101" pitchFamily="2" charset="-122"/>
                <a:ea typeface="华文楷体" panose="02010600040101010101" pitchFamily="2" charset="-122"/>
              </a:rPr>
              <a:t>可用</a:t>
            </a:r>
            <a:endParaRPr lang="en-US" altLang="zh-CN" b="1" dirty="0" smtClean="0">
              <a:solidFill>
                <a:srgbClr val="C00000"/>
              </a:solidFill>
              <a:latin typeface="华文楷体" panose="02010600040101010101" pitchFamily="2" charset="-122"/>
              <a:ea typeface="华文楷体" panose="02010600040101010101" pitchFamily="2" charset="-122"/>
            </a:endParaRPr>
          </a:p>
          <a:p>
            <a:pPr lvl="1"/>
            <a:r>
              <a:rPr lang="zh-CN" altLang="zh-CN" dirty="0" smtClean="0">
                <a:solidFill>
                  <a:srgbClr val="C00000"/>
                </a:solidFill>
                <a:latin typeface="华文楷体" panose="02010600040101010101" pitchFamily="2" charset="-122"/>
                <a:ea typeface="华文楷体" panose="02010600040101010101" pitchFamily="2" charset="-122"/>
              </a:rPr>
              <a:t>任何</a:t>
            </a:r>
            <a:r>
              <a:rPr lang="zh-CN" altLang="zh-CN" dirty="0">
                <a:solidFill>
                  <a:srgbClr val="C00000"/>
                </a:solidFill>
                <a:latin typeface="华文楷体" panose="02010600040101010101" pitchFamily="2" charset="-122"/>
                <a:ea typeface="华文楷体" panose="02010600040101010101" pitchFamily="2" charset="-122"/>
              </a:rPr>
              <a:t>地点可用</a:t>
            </a:r>
            <a:r>
              <a:rPr lang="zh-CN" altLang="zh-CN" dirty="0">
                <a:latin typeface="华文楷体" panose="02010600040101010101" pitchFamily="2" charset="-122"/>
                <a:ea typeface="华文楷体" panose="02010600040101010101" pitchFamily="2" charset="-122"/>
              </a:rPr>
              <a:t>的图书馆是智慧图书馆服务与管理的</a:t>
            </a:r>
            <a:r>
              <a:rPr lang="zh-CN" altLang="zh-CN" dirty="0">
                <a:solidFill>
                  <a:srgbClr val="C00000"/>
                </a:solidFill>
                <a:latin typeface="华文楷体" panose="02010600040101010101" pitchFamily="2" charset="-122"/>
                <a:ea typeface="华文楷体" panose="02010600040101010101" pitchFamily="2" charset="-122"/>
              </a:rPr>
              <a:t>空间拓展</a:t>
            </a:r>
            <a:r>
              <a:rPr lang="zh-CN" altLang="zh-CN" dirty="0">
                <a:latin typeface="华文楷体" panose="02010600040101010101" pitchFamily="2" charset="-122"/>
                <a:ea typeface="华文楷体" panose="02010600040101010101" pitchFamily="2" charset="-122"/>
              </a:rPr>
              <a:t>。传统图书馆给人以建筑的象征，即它是一个空间位置的存在</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smtClean="0">
                <a:latin typeface="华文楷体" panose="02010600040101010101" pitchFamily="2" charset="-122"/>
                <a:ea typeface="华文楷体" panose="02010600040101010101" pitchFamily="2" charset="-122"/>
              </a:rPr>
              <a:t>智慧</a:t>
            </a:r>
            <a:r>
              <a:rPr lang="zh-CN" altLang="zh-CN" dirty="0">
                <a:latin typeface="华文楷体" panose="02010600040101010101" pitchFamily="2" charset="-122"/>
                <a:ea typeface="华文楷体" panose="02010600040101010101" pitchFamily="2" charset="-122"/>
              </a:rPr>
              <a:t>图书馆则颠覆了这种观念，在泛在城市</a:t>
            </a:r>
            <a:r>
              <a:rPr lang="en-US" altLang="zh-CN"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无线城市</a:t>
            </a:r>
            <a:r>
              <a:rPr lang="en-US" altLang="zh-CN"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的信息技术支持下，读者在</a:t>
            </a:r>
            <a:r>
              <a:rPr lang="zh-CN" altLang="zh-CN" dirty="0">
                <a:solidFill>
                  <a:srgbClr val="C00000"/>
                </a:solidFill>
                <a:latin typeface="华文楷体" panose="02010600040101010101" pitchFamily="2" charset="-122"/>
                <a:ea typeface="华文楷体" panose="02010600040101010101" pitchFamily="2" charset="-122"/>
              </a:rPr>
              <a:t>任何地点</a:t>
            </a:r>
            <a:r>
              <a:rPr lang="en-US" altLang="zh-CN"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如办公室、地铁、机场候机厅、家庭居室等</a:t>
            </a:r>
            <a:r>
              <a:rPr lang="en-US" altLang="zh-CN"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都可以利用图书馆，图书馆真正成为广大读者身边的图书馆，让读者感到图书馆的随地存在和便捷利用</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2">
              <a:lnSpc>
                <a:spcPct val="160000"/>
              </a:lnSpc>
            </a:pPr>
            <a:r>
              <a:rPr lang="zh-CN" altLang="en-US" dirty="0" smtClean="0">
                <a:solidFill>
                  <a:srgbClr val="C00000"/>
                </a:solidFill>
                <a:latin typeface="华文楷体" panose="02010600040101010101" pitchFamily="2" charset="-122"/>
                <a:ea typeface="华文楷体" panose="02010600040101010101" pitchFamily="2" charset="-122"/>
              </a:rPr>
              <a:t>例</a:t>
            </a:r>
            <a:r>
              <a:rPr lang="zh-CN" altLang="zh-CN" dirty="0" smtClean="0">
                <a:solidFill>
                  <a:srgbClr val="C00000"/>
                </a:solidFill>
                <a:latin typeface="华文楷体" panose="02010600040101010101" pitchFamily="2" charset="-122"/>
                <a:ea typeface="华文楷体" panose="02010600040101010101" pitchFamily="2" charset="-122"/>
              </a:rPr>
              <a:t>如</a:t>
            </a:r>
            <a:r>
              <a:rPr lang="zh-CN" altLang="en-US" dirty="0" smtClean="0">
                <a:solidFill>
                  <a:srgbClr val="002060"/>
                </a:solidFill>
                <a:latin typeface="华文楷体" panose="02010600040101010101" pitchFamily="2" charset="-122"/>
                <a:ea typeface="华文楷体" panose="02010600040101010101" pitchFamily="2" charset="-122"/>
              </a:rPr>
              <a:t>：</a:t>
            </a:r>
            <a:r>
              <a:rPr lang="zh-CN" altLang="zh-CN" dirty="0" smtClean="0">
                <a:solidFill>
                  <a:srgbClr val="002060"/>
                </a:solidFill>
                <a:latin typeface="华文楷体" panose="02010600040101010101" pitchFamily="2" charset="-122"/>
                <a:ea typeface="华文楷体" panose="02010600040101010101" pitchFamily="2" charset="-122"/>
              </a:rPr>
              <a:t>美国</a:t>
            </a:r>
            <a:r>
              <a:rPr lang="zh-CN" altLang="zh-CN" dirty="0">
                <a:solidFill>
                  <a:srgbClr val="002060"/>
                </a:solidFill>
                <a:latin typeface="华文楷体" panose="02010600040101010101" pitchFamily="2" charset="-122"/>
                <a:ea typeface="华文楷体" panose="02010600040101010101" pitchFamily="2" charset="-122"/>
              </a:rPr>
              <a:t>佛罗里达机场与布劳沃德县图书馆</a:t>
            </a:r>
            <a:r>
              <a:rPr lang="en-US" altLang="zh-CN" dirty="0">
                <a:solidFill>
                  <a:srgbClr val="002060"/>
                </a:solidFill>
                <a:latin typeface="华文楷体" panose="02010600040101010101" pitchFamily="2" charset="-122"/>
                <a:ea typeface="华文楷体" panose="02010600040101010101" pitchFamily="2" charset="-122"/>
              </a:rPr>
              <a:t>(Broward County Library)</a:t>
            </a:r>
            <a:r>
              <a:rPr lang="zh-CN" altLang="zh-CN" dirty="0">
                <a:solidFill>
                  <a:srgbClr val="002060"/>
                </a:solidFill>
                <a:latin typeface="华文楷体" panose="02010600040101010101" pitchFamily="2" charset="-122"/>
                <a:ea typeface="华文楷体" panose="02010600040101010101" pitchFamily="2" charset="-122"/>
              </a:rPr>
              <a:t>合作，为旅客提供有</a:t>
            </a:r>
            <a:r>
              <a:rPr lang="en-US" altLang="zh-CN" dirty="0">
                <a:solidFill>
                  <a:srgbClr val="002060"/>
                </a:solidFill>
                <a:latin typeface="华文楷体" panose="02010600040101010101" pitchFamily="2" charset="-122"/>
                <a:ea typeface="华文楷体" panose="02010600040101010101" pitchFamily="2" charset="-122"/>
              </a:rPr>
              <a:t>15 000</a:t>
            </a:r>
            <a:r>
              <a:rPr lang="zh-CN" altLang="zh-CN" dirty="0">
                <a:solidFill>
                  <a:srgbClr val="002060"/>
                </a:solidFill>
                <a:latin typeface="华文楷体" panose="02010600040101010101" pitchFamily="2" charset="-122"/>
                <a:ea typeface="华文楷体" panose="02010600040101010101" pitchFamily="2" charset="-122"/>
              </a:rPr>
              <a:t>种免费电子书，读者通过笔记本电脑与智能手机等载体即可免费阅读。通过这个项目图书馆可以在一个用户一份拷贝</a:t>
            </a:r>
            <a:r>
              <a:rPr lang="en-US" altLang="zh-CN" dirty="0">
                <a:solidFill>
                  <a:srgbClr val="002060"/>
                </a:solidFill>
                <a:latin typeface="华文楷体" panose="02010600040101010101" pitchFamily="2" charset="-122"/>
                <a:ea typeface="华文楷体" panose="02010600040101010101" pitchFamily="2" charset="-122"/>
              </a:rPr>
              <a:t>(one-copy/one-user model)</a:t>
            </a:r>
            <a:r>
              <a:rPr lang="zh-CN" altLang="zh-CN" dirty="0">
                <a:solidFill>
                  <a:srgbClr val="002060"/>
                </a:solidFill>
                <a:latin typeface="华文楷体" panose="02010600040101010101" pitchFamily="2" charset="-122"/>
                <a:ea typeface="华文楷体" panose="02010600040101010101" pitchFamily="2" charset="-122"/>
              </a:rPr>
              <a:t>的原则下提供</a:t>
            </a:r>
            <a:r>
              <a:rPr lang="en-US" altLang="zh-CN" dirty="0">
                <a:solidFill>
                  <a:srgbClr val="002060"/>
                </a:solidFill>
                <a:latin typeface="华文楷体" panose="02010600040101010101" pitchFamily="2" charset="-122"/>
                <a:ea typeface="华文楷体" panose="02010600040101010101" pitchFamily="2" charset="-122"/>
              </a:rPr>
              <a:t>“</a:t>
            </a:r>
            <a:r>
              <a:rPr lang="zh-CN" altLang="zh-CN" dirty="0">
                <a:solidFill>
                  <a:srgbClr val="002060"/>
                </a:solidFill>
                <a:latin typeface="华文楷体" panose="02010600040101010101" pitchFamily="2" charset="-122"/>
                <a:ea typeface="华文楷体" panose="02010600040101010101" pitchFamily="2" charset="-122"/>
              </a:rPr>
              <a:t>永远可用</a:t>
            </a:r>
            <a:r>
              <a:rPr lang="en-US" altLang="zh-CN" dirty="0">
                <a:solidFill>
                  <a:srgbClr val="002060"/>
                </a:solidFill>
                <a:latin typeface="华文楷体" panose="02010600040101010101" pitchFamily="2" charset="-122"/>
                <a:ea typeface="华文楷体" panose="02010600040101010101" pitchFamily="2" charset="-122"/>
              </a:rPr>
              <a:t>”</a:t>
            </a:r>
            <a:r>
              <a:rPr lang="zh-CN" altLang="zh-CN" dirty="0">
                <a:solidFill>
                  <a:srgbClr val="002060"/>
                </a:solidFill>
                <a:latin typeface="华文楷体" panose="02010600040101010101" pitchFamily="2" charset="-122"/>
                <a:ea typeface="华文楷体" panose="02010600040101010101" pitchFamily="2" charset="-122"/>
              </a:rPr>
              <a:t>的电子书服务，读者不再需要等待别人归还拷贝才能借阅，让书与人跨时空地联系</a:t>
            </a:r>
            <a:r>
              <a:rPr lang="zh-CN" altLang="zh-CN" dirty="0" smtClean="0">
                <a:solidFill>
                  <a:srgbClr val="002060"/>
                </a:solidFill>
                <a:latin typeface="华文楷体" panose="02010600040101010101" pitchFamily="2" charset="-122"/>
                <a:ea typeface="华文楷体" panose="02010600040101010101" pitchFamily="2" charset="-122"/>
              </a:rPr>
              <a:t>起来。</a:t>
            </a:r>
            <a:endParaRPr lang="zh-CN" altLang="en-US" dirty="0">
              <a:solidFill>
                <a:srgbClr val="00206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43082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19400" y="274638"/>
            <a:ext cx="2971800" cy="868362"/>
          </a:xfrm>
          <a:ln>
            <a:solidFill>
              <a:schemeClr val="bg2"/>
            </a:solidFill>
          </a:ln>
          <a:effectLst>
            <a:glow rad="228600">
              <a:schemeClr val="accent3">
                <a:satMod val="175000"/>
                <a:alpha val="40000"/>
              </a:schemeClr>
            </a:glow>
          </a:effectLst>
        </p:spPr>
        <p:txBody>
          <a:bodyPr/>
          <a:lstStyle/>
          <a:p>
            <a:pPr algn="ctr"/>
            <a:r>
              <a:rPr lang="zh-CN" altLang="en-US" b="1" dirty="0" smtClean="0">
                <a:solidFill>
                  <a:srgbClr val="C00000"/>
                </a:solidFill>
              </a:rPr>
              <a:t>前言</a:t>
            </a:r>
            <a:endParaRPr lang="zh-CN" altLang="en-US" b="1" dirty="0">
              <a:solidFill>
                <a:srgbClr val="C00000"/>
              </a:solidFill>
            </a:endParaRPr>
          </a:p>
        </p:txBody>
      </p:sp>
      <p:sp>
        <p:nvSpPr>
          <p:cNvPr id="3" name="内容占位符 2"/>
          <p:cNvSpPr>
            <a:spLocks noGrp="1"/>
          </p:cNvSpPr>
          <p:nvPr>
            <p:ph sz="quarter" idx="1"/>
          </p:nvPr>
        </p:nvSpPr>
        <p:spPr>
          <a:xfrm>
            <a:off x="533400" y="1447800"/>
            <a:ext cx="8305800" cy="1371600"/>
          </a:xfrm>
        </p:spPr>
        <p:txBody>
          <a:bodyPr>
            <a:normAutofit/>
          </a:bodyPr>
          <a:lstStyle/>
          <a:p>
            <a:r>
              <a:rPr lang="zh-CN" altLang="en-US" b="1" dirty="0">
                <a:solidFill>
                  <a:srgbClr val="C00000"/>
                </a:solidFill>
              </a:rPr>
              <a:t>中小学</a:t>
            </a:r>
            <a:r>
              <a:rPr lang="zh-CN" altLang="zh-CN" b="1" dirty="0">
                <a:solidFill>
                  <a:srgbClr val="C00000"/>
                </a:solidFill>
              </a:rPr>
              <a:t>数字图书馆建设</a:t>
            </a:r>
            <a:r>
              <a:rPr lang="zh-CN" altLang="zh-CN" b="1" dirty="0" smtClean="0">
                <a:solidFill>
                  <a:srgbClr val="C00000"/>
                </a:solidFill>
              </a:rPr>
              <a:t>目标</a:t>
            </a:r>
            <a:endParaRPr lang="en-US" altLang="zh-CN" b="1" dirty="0" smtClean="0"/>
          </a:p>
          <a:p>
            <a:pPr lvl="0"/>
            <a:r>
              <a:rPr lang="zh-CN" altLang="en-US" sz="2400" b="1" dirty="0" smtClean="0">
                <a:solidFill>
                  <a:srgbClr val="008000"/>
                </a:solidFill>
                <a:latin typeface="华文楷体" panose="02010600040101010101" pitchFamily="2" charset="-122"/>
                <a:ea typeface="华文楷体" panose="02010600040101010101" pitchFamily="2" charset="-122"/>
              </a:rPr>
              <a:t>２、</a:t>
            </a:r>
            <a:r>
              <a:rPr lang="zh-CN" altLang="zh-CN" sz="2400" b="1" dirty="0" smtClean="0">
                <a:solidFill>
                  <a:srgbClr val="008000"/>
                </a:solidFill>
                <a:latin typeface="华文楷体" panose="02010600040101010101" pitchFamily="2" charset="-122"/>
                <a:ea typeface="华文楷体" panose="02010600040101010101" pitchFamily="2" charset="-122"/>
              </a:rPr>
              <a:t>数字</a:t>
            </a:r>
            <a:r>
              <a:rPr lang="zh-CN" altLang="zh-CN" sz="2400" b="1" dirty="0">
                <a:solidFill>
                  <a:srgbClr val="008000"/>
                </a:solidFill>
                <a:latin typeface="华文楷体" panose="02010600040101010101" pitchFamily="2" charset="-122"/>
                <a:ea typeface="华文楷体" panose="02010600040101010101" pitchFamily="2" charset="-122"/>
              </a:rPr>
              <a:t>图书馆图作为中小学教学</a:t>
            </a:r>
            <a:r>
              <a:rPr lang="zh-CN" altLang="zh-CN" sz="2400" b="1" dirty="0">
                <a:solidFill>
                  <a:srgbClr val="FF0000"/>
                </a:solidFill>
                <a:latin typeface="华文楷体" panose="02010600040101010101" pitchFamily="2" charset="-122"/>
                <a:ea typeface="华文楷体" panose="02010600040101010101" pitchFamily="2" charset="-122"/>
              </a:rPr>
              <a:t>知识数据库</a:t>
            </a:r>
            <a:r>
              <a:rPr lang="zh-CN" altLang="zh-CN" sz="2400" b="1" dirty="0">
                <a:solidFill>
                  <a:srgbClr val="008000"/>
                </a:solidFill>
                <a:latin typeface="华文楷体" panose="02010600040101010101" pitchFamily="2" charset="-122"/>
                <a:ea typeface="华文楷体" panose="02010600040101010101" pitchFamily="2" charset="-122"/>
              </a:rPr>
              <a:t>，结合新型的教学流程，充分的</a:t>
            </a:r>
            <a:r>
              <a:rPr lang="zh-CN" altLang="zh-CN" sz="2400" b="1" dirty="0">
                <a:solidFill>
                  <a:srgbClr val="FF0000"/>
                </a:solidFill>
                <a:latin typeface="华文楷体" panose="02010600040101010101" pitchFamily="2" charset="-122"/>
                <a:ea typeface="华文楷体" panose="02010600040101010101" pitchFamily="2" charset="-122"/>
              </a:rPr>
              <a:t>服务</a:t>
            </a:r>
            <a:r>
              <a:rPr lang="zh-CN" altLang="zh-CN" sz="2400" b="1" dirty="0">
                <a:solidFill>
                  <a:srgbClr val="008000"/>
                </a:solidFill>
                <a:latin typeface="华文楷体" panose="02010600040101010101" pitchFamily="2" charset="-122"/>
                <a:ea typeface="华文楷体" panose="02010600040101010101" pitchFamily="2" charset="-122"/>
              </a:rPr>
              <a:t>于教学活动的全过程。</a:t>
            </a:r>
            <a:endParaRPr lang="zh-CN" altLang="zh-CN" sz="2400" dirty="0">
              <a:solidFill>
                <a:srgbClr val="008000"/>
              </a:solidFill>
              <a:latin typeface="华文楷体" panose="02010600040101010101" pitchFamily="2" charset="-122"/>
              <a:ea typeface="华文楷体" panose="02010600040101010101" pitchFamily="2" charset="-122"/>
            </a:endParaRPr>
          </a:p>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70744"/>
            <a:ext cx="366547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3070744"/>
            <a:ext cx="3810000" cy="3170099"/>
          </a:xfrm>
          <a:prstGeom prst="rect">
            <a:avLst/>
          </a:prstGeom>
          <a:noFill/>
          <a:ln>
            <a:solidFill>
              <a:schemeClr val="accent3">
                <a:lumMod val="20000"/>
                <a:lumOff val="80000"/>
              </a:schemeClr>
            </a:solidFill>
          </a:ln>
          <a:effectLst>
            <a:glow rad="228600">
              <a:schemeClr val="accent3">
                <a:satMod val="175000"/>
                <a:alpha val="40000"/>
              </a:schemeClr>
            </a:glow>
          </a:effectLst>
        </p:spPr>
        <p:txBody>
          <a:bodyPr wrap="square" rtlCol="0">
            <a:spAutoFit/>
          </a:bodyPr>
          <a:lstStyle/>
          <a:p>
            <a:pPr marL="742950" lvl="1" indent="-285750">
              <a:buFont typeface="Arial" panose="020B0604020202020204" pitchFamily="34" charset="0"/>
              <a:buChar char="•"/>
            </a:pPr>
            <a:r>
              <a:rPr lang="zh-CN" altLang="zh-CN" sz="2000" b="1" dirty="0">
                <a:solidFill>
                  <a:srgbClr val="0070C0"/>
                </a:solidFill>
                <a:latin typeface="华文楷体" panose="02010600040101010101" pitchFamily="2" charset="-122"/>
                <a:ea typeface="华文楷体" panose="02010600040101010101" pitchFamily="2" charset="-122"/>
              </a:rPr>
              <a:t>确定</a:t>
            </a:r>
            <a:r>
              <a:rPr lang="zh-CN" altLang="zh-CN" sz="2000" b="1" dirty="0">
                <a:solidFill>
                  <a:srgbClr val="FF0000"/>
                </a:solidFill>
                <a:latin typeface="华文楷体" panose="02010600040101010101" pitchFamily="2" charset="-122"/>
                <a:ea typeface="华文楷体" panose="02010600040101010101" pitchFamily="2" charset="-122"/>
              </a:rPr>
              <a:t>学习主题</a:t>
            </a:r>
            <a:r>
              <a:rPr lang="zh-CN" altLang="zh-CN" sz="2000" b="1" dirty="0">
                <a:solidFill>
                  <a:srgbClr val="0070C0"/>
                </a:solidFill>
                <a:latin typeface="华文楷体" panose="02010600040101010101" pitchFamily="2" charset="-122"/>
                <a:ea typeface="华文楷体" panose="02010600040101010101" pitchFamily="2" charset="-122"/>
              </a:rPr>
              <a:t>，在教学知识数据库中进行资源检索。 基于资源的阅读与理解。</a:t>
            </a:r>
          </a:p>
          <a:p>
            <a:pPr marL="742950" lvl="1" indent="-285750">
              <a:buFont typeface="Arial" panose="020B0604020202020204" pitchFamily="34" charset="0"/>
              <a:buChar char="•"/>
            </a:pPr>
            <a:r>
              <a:rPr lang="zh-CN" altLang="zh-CN" sz="2000" b="1" dirty="0">
                <a:solidFill>
                  <a:srgbClr val="FF0000"/>
                </a:solidFill>
                <a:latin typeface="华文楷体" panose="02010600040101010101" pitchFamily="2" charset="-122"/>
                <a:ea typeface="华文楷体" panose="02010600040101010101" pitchFamily="2" charset="-122"/>
              </a:rPr>
              <a:t>知识表述</a:t>
            </a:r>
            <a:r>
              <a:rPr lang="zh-CN" altLang="zh-CN" sz="2000" b="1" dirty="0">
                <a:solidFill>
                  <a:srgbClr val="0070C0"/>
                </a:solidFill>
                <a:latin typeface="华文楷体" panose="02010600040101010101" pitchFamily="2" charset="-122"/>
                <a:ea typeface="华文楷体" panose="02010600040101010101" pitchFamily="2" charset="-122"/>
              </a:rPr>
              <a:t>。</a:t>
            </a:r>
          </a:p>
          <a:p>
            <a:pPr marL="742950" lvl="1" indent="-285750">
              <a:buFont typeface="Arial" panose="020B0604020202020204" pitchFamily="34" charset="0"/>
              <a:buChar char="•"/>
            </a:pPr>
            <a:r>
              <a:rPr lang="zh-CN" altLang="zh-CN" sz="2000" b="1" dirty="0">
                <a:solidFill>
                  <a:srgbClr val="FF0000"/>
                </a:solidFill>
                <a:latin typeface="华文楷体" panose="02010600040101010101" pitchFamily="2" charset="-122"/>
                <a:ea typeface="华文楷体" panose="02010600040101010101" pitchFamily="2" charset="-122"/>
              </a:rPr>
              <a:t>深度交流</a:t>
            </a:r>
            <a:r>
              <a:rPr lang="zh-CN" altLang="zh-CN" sz="2000" b="1" dirty="0">
                <a:solidFill>
                  <a:srgbClr val="0070C0"/>
                </a:solidFill>
                <a:latin typeface="华文楷体" panose="02010600040101010101" pitchFamily="2" charset="-122"/>
                <a:ea typeface="华文楷体" panose="02010600040101010101" pitchFamily="2" charset="-122"/>
              </a:rPr>
              <a:t>（在教学知识数据库中印证所教、所学，并形成新的教学资源）。</a:t>
            </a:r>
          </a:p>
          <a:p>
            <a:pPr marL="742950" lvl="1" indent="-285750">
              <a:buFont typeface="Arial" panose="020B0604020202020204" pitchFamily="34" charset="0"/>
              <a:buChar char="•"/>
            </a:pPr>
            <a:r>
              <a:rPr lang="zh-CN" altLang="zh-CN" sz="2000" b="1" dirty="0">
                <a:solidFill>
                  <a:srgbClr val="0070C0"/>
                </a:solidFill>
                <a:latin typeface="华文楷体" panose="02010600040101010101" pitchFamily="2" charset="-122"/>
                <a:ea typeface="华文楷体" panose="02010600040101010101" pitchFamily="2" charset="-122"/>
              </a:rPr>
              <a:t>进入下一个教学的</a:t>
            </a:r>
            <a:r>
              <a:rPr lang="zh-CN" altLang="zh-CN" sz="2000" b="1" dirty="0">
                <a:solidFill>
                  <a:srgbClr val="FF0000"/>
                </a:solidFill>
                <a:latin typeface="华文楷体" panose="02010600040101010101" pitchFamily="2" charset="-122"/>
                <a:ea typeface="华文楷体" panose="02010600040101010101" pitchFamily="2" charset="-122"/>
              </a:rPr>
              <a:t>循环过程</a:t>
            </a:r>
            <a:r>
              <a:rPr lang="zh-CN" altLang="zh-CN" sz="2000" b="1" dirty="0">
                <a:solidFill>
                  <a:srgbClr val="0070C0"/>
                </a:solidFill>
                <a:latin typeface="华文楷体" panose="02010600040101010101" pitchFamily="2" charset="-122"/>
                <a:ea typeface="华文楷体" panose="02010600040101010101" pitchFamily="2" charset="-122"/>
              </a:rPr>
              <a:t>。</a:t>
            </a:r>
          </a:p>
          <a:p>
            <a:endParaRPr lang="zh-CN" altLang="en-US" sz="2000" dirty="0">
              <a:solidFill>
                <a:srgbClr val="0070C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552590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15962"/>
          </a:xfrm>
          <a:ln>
            <a:solidFill>
              <a:schemeClr val="accent4">
                <a:lumMod val="20000"/>
                <a:lumOff val="80000"/>
              </a:schemeClr>
            </a:solidFill>
          </a:ln>
          <a:effectLst>
            <a:glow rad="228600">
              <a:schemeClr val="accent3">
                <a:satMod val="175000"/>
                <a:alpha val="40000"/>
              </a:schemeClr>
            </a:glow>
          </a:effectLst>
        </p:spPr>
        <p:txBody>
          <a:bodyPr>
            <a:normAutofit fontScale="90000"/>
          </a:bodyPr>
          <a:lstStyle/>
          <a:p>
            <a:r>
              <a:rPr lang="zh-CN" altLang="en-US" b="1" dirty="0" smtClean="0">
                <a:solidFill>
                  <a:srgbClr val="C00000"/>
                </a:solidFill>
                <a:latin typeface="华文楷体" panose="02010600040101010101" pitchFamily="2" charset="-122"/>
                <a:ea typeface="华文楷体" panose="02010600040101010101" pitchFamily="2" charset="-122"/>
              </a:rPr>
              <a:t>６、中小学</a:t>
            </a:r>
            <a:r>
              <a:rPr lang="zh-CN" altLang="en-US" b="1" dirty="0">
                <a:solidFill>
                  <a:srgbClr val="C00000"/>
                </a:solidFill>
                <a:latin typeface="华文楷体" panose="02010600040101010101" pitchFamily="2" charset="-122"/>
                <a:ea typeface="华文楷体" panose="02010600040101010101" pitchFamily="2" charset="-122"/>
              </a:rPr>
              <a:t>智慧图书馆发展策略</a:t>
            </a:r>
            <a:endParaRPr lang="zh-CN" altLang="en-US" dirty="0"/>
          </a:p>
        </p:txBody>
      </p:sp>
      <p:sp>
        <p:nvSpPr>
          <p:cNvPr id="3" name="内容占位符 2"/>
          <p:cNvSpPr>
            <a:spLocks noGrp="1"/>
          </p:cNvSpPr>
          <p:nvPr>
            <p:ph sz="quarter" idx="1"/>
          </p:nvPr>
        </p:nvSpPr>
        <p:spPr/>
        <p:txBody>
          <a:bodyPr>
            <a:normAutofit/>
          </a:bodyPr>
          <a:lstStyle/>
          <a:p>
            <a:r>
              <a:rPr lang="zh-CN" altLang="zh-CN" dirty="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智慧图书馆的核心要素</a:t>
            </a:r>
            <a:endParaRPr lang="en-US" altLang="zh-CN" dirty="0"/>
          </a:p>
          <a:p>
            <a:r>
              <a:rPr lang="en-US" altLang="zh-CN" dirty="0" smtClean="0">
                <a:latin typeface="华文楷体" panose="02010600040101010101" pitchFamily="2" charset="-122"/>
                <a:ea typeface="华文楷体" panose="02010600040101010101" pitchFamily="2" charset="-122"/>
              </a:rPr>
              <a:t>6</a:t>
            </a:r>
            <a:r>
              <a:rPr lang="zh-CN" altLang="en-US" dirty="0" smtClean="0">
                <a:latin typeface="华文楷体" panose="02010600040101010101" pitchFamily="2" charset="-122"/>
                <a:ea typeface="华文楷体" panose="02010600040101010101" pitchFamily="2" charset="-122"/>
              </a:rPr>
              <a:t>、</a:t>
            </a:r>
            <a:r>
              <a:rPr lang="zh-CN" altLang="zh-CN" b="1" dirty="0" smtClean="0">
                <a:solidFill>
                  <a:srgbClr val="C00000"/>
                </a:solidFill>
                <a:latin typeface="华文楷体" panose="02010600040101010101" pitchFamily="2" charset="-122"/>
                <a:ea typeface="华文楷体" panose="02010600040101010101" pitchFamily="2" charset="-122"/>
              </a:rPr>
              <a:t>任何</a:t>
            </a:r>
            <a:r>
              <a:rPr lang="zh-CN" altLang="zh-CN" b="1" dirty="0">
                <a:solidFill>
                  <a:srgbClr val="C00000"/>
                </a:solidFill>
                <a:latin typeface="华文楷体" panose="02010600040101010101" pitchFamily="2" charset="-122"/>
                <a:ea typeface="华文楷体" panose="02010600040101010101" pitchFamily="2" charset="-122"/>
              </a:rPr>
              <a:t>方式</a:t>
            </a:r>
            <a:r>
              <a:rPr lang="zh-CN" altLang="zh-CN" b="1" dirty="0" smtClean="0">
                <a:solidFill>
                  <a:srgbClr val="C00000"/>
                </a:solidFill>
                <a:latin typeface="华文楷体" panose="02010600040101010101" pitchFamily="2" charset="-122"/>
                <a:ea typeface="华文楷体" panose="02010600040101010101" pitchFamily="2" charset="-122"/>
              </a:rPr>
              <a:t>可用</a:t>
            </a:r>
            <a:endParaRPr lang="en-US" altLang="zh-CN" b="1" dirty="0" smtClean="0">
              <a:solidFill>
                <a:srgbClr val="C00000"/>
              </a:solidFill>
              <a:latin typeface="华文楷体" panose="02010600040101010101" pitchFamily="2" charset="-122"/>
              <a:ea typeface="华文楷体" panose="02010600040101010101" pitchFamily="2" charset="-122"/>
            </a:endParaRPr>
          </a:p>
          <a:p>
            <a:pPr lvl="1"/>
            <a:r>
              <a:rPr lang="zh-CN" altLang="zh-CN" dirty="0" smtClean="0">
                <a:solidFill>
                  <a:srgbClr val="C00000"/>
                </a:solidFill>
                <a:latin typeface="华文楷体" panose="02010600040101010101" pitchFamily="2" charset="-122"/>
                <a:ea typeface="华文楷体" panose="02010600040101010101" pitchFamily="2" charset="-122"/>
              </a:rPr>
              <a:t>任何</a:t>
            </a:r>
            <a:r>
              <a:rPr lang="zh-CN" altLang="zh-CN" dirty="0">
                <a:solidFill>
                  <a:srgbClr val="C00000"/>
                </a:solidFill>
                <a:latin typeface="华文楷体" panose="02010600040101010101" pitchFamily="2" charset="-122"/>
                <a:ea typeface="华文楷体" panose="02010600040101010101" pitchFamily="2" charset="-122"/>
              </a:rPr>
              <a:t>方式可用</a:t>
            </a:r>
            <a:r>
              <a:rPr lang="zh-CN" altLang="zh-CN" dirty="0">
                <a:latin typeface="华文楷体" panose="02010600040101010101" pitchFamily="2" charset="-122"/>
                <a:ea typeface="华文楷体" panose="02010600040101010101" pitchFamily="2" charset="-122"/>
              </a:rPr>
              <a:t>的图书馆是智慧图书馆服务与管理的</a:t>
            </a:r>
            <a:r>
              <a:rPr lang="zh-CN" altLang="zh-CN" dirty="0">
                <a:solidFill>
                  <a:srgbClr val="C00000"/>
                </a:solidFill>
                <a:latin typeface="华文楷体" panose="02010600040101010101" pitchFamily="2" charset="-122"/>
                <a:ea typeface="华文楷体" panose="02010600040101010101" pitchFamily="2" charset="-122"/>
              </a:rPr>
              <a:t>形态创新</a:t>
            </a:r>
            <a:r>
              <a:rPr lang="zh-CN" altLang="zh-CN"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lvl="1"/>
            <a:r>
              <a:rPr lang="zh-CN" altLang="zh-CN" dirty="0" smtClean="0">
                <a:latin typeface="华文楷体" panose="02010600040101010101" pitchFamily="2" charset="-122"/>
                <a:ea typeface="华文楷体" panose="02010600040101010101" pitchFamily="2" charset="-122"/>
              </a:rPr>
              <a:t>在</a:t>
            </a:r>
            <a:r>
              <a:rPr lang="zh-CN" altLang="zh-CN" dirty="0">
                <a:latin typeface="华文楷体" panose="02010600040101010101" pitchFamily="2" charset="-122"/>
                <a:ea typeface="华文楷体" panose="02010600040101010101" pitchFamily="2" charset="-122"/>
              </a:rPr>
              <a:t>书书相联、书人相联、人人相联及馆馆相联的前提下，图书馆将呈现出</a:t>
            </a:r>
            <a:r>
              <a:rPr lang="zh-CN" altLang="zh-CN" dirty="0">
                <a:solidFill>
                  <a:srgbClr val="C00000"/>
                </a:solidFill>
                <a:latin typeface="华文楷体" panose="02010600040101010101" pitchFamily="2" charset="-122"/>
                <a:ea typeface="华文楷体" panose="02010600040101010101" pitchFamily="2" charset="-122"/>
              </a:rPr>
              <a:t>新形态</a:t>
            </a:r>
            <a:r>
              <a:rPr lang="zh-CN" altLang="zh-CN" dirty="0">
                <a:latin typeface="华文楷体" panose="02010600040101010101" pitchFamily="2" charset="-122"/>
                <a:ea typeface="华文楷体" panose="02010600040101010101" pitchFamily="2" charset="-122"/>
              </a:rPr>
              <a:t>，读者在利用方式上将会有多种选择</a:t>
            </a:r>
            <a:r>
              <a:rPr lang="zh-CN" altLang="zh-CN" dirty="0" smtClean="0">
                <a:latin typeface="华文楷体" panose="02010600040101010101" pitchFamily="2" charset="-122"/>
                <a:ea typeface="华文楷体" panose="02010600040101010101" pitchFamily="2" charset="-122"/>
              </a:rPr>
              <a:t>，智慧</a:t>
            </a:r>
            <a:r>
              <a:rPr lang="zh-CN" altLang="zh-CN" dirty="0">
                <a:latin typeface="华文楷体" panose="02010600040101010101" pitchFamily="2" charset="-122"/>
                <a:ea typeface="华文楷体" panose="02010600040101010101" pitchFamily="2" charset="-122"/>
              </a:rPr>
              <a:t>图书馆的载体给馆员和读者带来无穷尽的、互通的新途径与新方法，从而也构成了图书馆服务与管理的</a:t>
            </a:r>
            <a:r>
              <a:rPr lang="zh-CN" altLang="zh-CN" dirty="0">
                <a:solidFill>
                  <a:srgbClr val="C00000"/>
                </a:solidFill>
                <a:latin typeface="华文楷体" panose="02010600040101010101" pitchFamily="2" charset="-122"/>
                <a:ea typeface="华文楷体" panose="02010600040101010101" pitchFamily="2" charset="-122"/>
              </a:rPr>
              <a:t>新形态</a:t>
            </a:r>
            <a:r>
              <a:rPr lang="zh-CN" altLang="zh-CN" dirty="0" smtClean="0">
                <a:latin typeface="华文楷体" panose="02010600040101010101" pitchFamily="2" charset="-122"/>
                <a:ea typeface="华文楷体" panose="02010600040101010101" pitchFamily="2" charset="-122"/>
              </a:rPr>
              <a:t>。</a:t>
            </a:r>
            <a:endParaRPr lang="zh-CN" altLang="en-US"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668449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AppData\Local\Microsoft\Windows\Temporary Internet Files\Content.IE5\MKOBOHFN\MC900382574[1].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rot="21333933">
            <a:off x="4154748" y="4182829"/>
            <a:ext cx="3831654" cy="221057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371600" y="1143000"/>
            <a:ext cx="1576072" cy="923330"/>
          </a:xfrm>
          <a:prstGeom prst="rect">
            <a:avLst/>
          </a:prstGeom>
          <a:noFill/>
        </p:spPr>
        <p:txBody>
          <a:bodyPr wrap="none" lIns="91440" tIns="45720" rIns="91440" bIns="45720">
            <a:spAutoFit/>
          </a:bodyPr>
          <a:lstStyle/>
          <a:p>
            <a:pPr algn="ctr"/>
            <a:r>
              <a:rPr lang="zh-CN" alt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谢谢</a:t>
            </a:r>
            <a:endParaRPr lang="en-US" altLang="zh-CN"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矩形 4"/>
          <p:cNvSpPr/>
          <p:nvPr/>
        </p:nvSpPr>
        <p:spPr>
          <a:xfrm>
            <a:off x="1066800" y="2743200"/>
            <a:ext cx="330590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TextBox 5"/>
          <p:cNvSpPr txBox="1"/>
          <p:nvPr/>
        </p:nvSpPr>
        <p:spPr>
          <a:xfrm>
            <a:off x="838200" y="4716397"/>
            <a:ext cx="3124200" cy="1015663"/>
          </a:xfrm>
          <a:prstGeom prst="rect">
            <a:avLst/>
          </a:prstGeom>
          <a:noFill/>
        </p:spPr>
        <p:txBody>
          <a:bodyPr wrap="square" rtlCol="0">
            <a:spAutoFit/>
          </a:bodyPr>
          <a:lstStyle/>
          <a:p>
            <a:r>
              <a:rPr lang="zh-CN" altLang="en-US" sz="2000" b="1" dirty="0" smtClean="0">
                <a:latin typeface="华文楷体" panose="02010600040101010101" pitchFamily="2" charset="-122"/>
                <a:ea typeface="华文楷体" panose="02010600040101010101" pitchFamily="2" charset="-122"/>
              </a:rPr>
              <a:t>李新晖</a:t>
            </a:r>
            <a:endParaRPr lang="en-US" altLang="zh-CN" sz="2000" b="1" dirty="0" smtClean="0">
              <a:latin typeface="华文楷体" panose="02010600040101010101" pitchFamily="2" charset="-122"/>
              <a:ea typeface="华文楷体" panose="02010600040101010101" pitchFamily="2" charset="-122"/>
            </a:endParaRPr>
          </a:p>
          <a:p>
            <a:r>
              <a:rPr lang="en-US" altLang="zh-CN" sz="2000" b="1" dirty="0" smtClean="0">
                <a:latin typeface="华文楷体" panose="02010600040101010101" pitchFamily="2" charset="-122"/>
                <a:ea typeface="华文楷体" panose="02010600040101010101" pitchFamily="2" charset="-122"/>
              </a:rPr>
              <a:t>Email: </a:t>
            </a:r>
            <a:r>
              <a:rPr lang="en-US" altLang="zh-CN" sz="2000" b="1" dirty="0" smtClean="0">
                <a:latin typeface="华文楷体" panose="02010600040101010101" pitchFamily="2" charset="-122"/>
                <a:ea typeface="华文楷体" panose="02010600040101010101" pitchFamily="2" charset="-122"/>
                <a:hlinkClick r:id="rId3"/>
              </a:rPr>
              <a:t>fslixinhui@163.com</a:t>
            </a:r>
            <a:endParaRPr lang="en-US" altLang="zh-CN" sz="2000" b="1" dirty="0" smtClean="0">
              <a:latin typeface="华文楷体" panose="02010600040101010101" pitchFamily="2" charset="-122"/>
              <a:ea typeface="华文楷体" panose="02010600040101010101" pitchFamily="2" charset="-122"/>
            </a:endParaRPr>
          </a:p>
          <a:p>
            <a:r>
              <a:rPr lang="en-US" altLang="zh-CN" sz="2000" b="1" dirty="0" smtClean="0">
                <a:latin typeface="华文楷体" panose="02010600040101010101" pitchFamily="2" charset="-122"/>
                <a:ea typeface="华文楷体" panose="02010600040101010101" pitchFamily="2" charset="-122"/>
              </a:rPr>
              <a:t>QQ</a:t>
            </a:r>
            <a:r>
              <a:rPr lang="zh-CN" altLang="en-US" sz="2000" b="1" dirty="0" smtClean="0">
                <a:latin typeface="华文楷体" panose="02010600040101010101" pitchFamily="2" charset="-122"/>
                <a:ea typeface="华文楷体" panose="02010600040101010101" pitchFamily="2" charset="-122"/>
              </a:rPr>
              <a:t>：</a:t>
            </a:r>
            <a:r>
              <a:rPr lang="en-US" altLang="zh-CN" sz="2000" b="1" dirty="0" smtClean="0">
                <a:latin typeface="华文楷体" panose="02010600040101010101" pitchFamily="2" charset="-122"/>
                <a:ea typeface="华文楷体" panose="02010600040101010101" pitchFamily="2" charset="-122"/>
              </a:rPr>
              <a:t>645993360</a:t>
            </a:r>
            <a:endParaRPr lang="zh-CN" altLang="en-US" sz="2000" b="1" dirty="0">
              <a:latin typeface="华文楷体" panose="02010600040101010101" pitchFamily="2" charset="-122"/>
              <a:ea typeface="华文楷体" panose="02010600040101010101" pitchFamily="2" charset="-122"/>
            </a:endParaRPr>
          </a:p>
        </p:txBody>
      </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rot="1308664">
            <a:off x="5447312" y="1103952"/>
            <a:ext cx="2566341" cy="1924756"/>
          </a:xfrm>
          <a:prstGeom prst="rect">
            <a:avLst/>
          </a:prstGeom>
          <a:effectLst>
            <a:glow rad="533400">
              <a:schemeClr val="accent1">
                <a:alpha val="40000"/>
              </a:schemeClr>
            </a:glow>
            <a:softEdge rad="101600"/>
          </a:effectLst>
        </p:spPr>
      </p:pic>
    </p:spTree>
    <p:extLst>
      <p:ext uri="{BB962C8B-B14F-4D97-AF65-F5344CB8AC3E}">
        <p14:creationId xmlns:p14="http://schemas.microsoft.com/office/powerpoint/2010/main" val="230882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76600" y="274638"/>
            <a:ext cx="2286000" cy="868362"/>
          </a:xfrm>
          <a:ln>
            <a:solidFill>
              <a:schemeClr val="bg2">
                <a:lumMod val="90000"/>
              </a:schemeClr>
            </a:solidFill>
          </a:ln>
          <a:effectLst>
            <a:glow rad="228600">
              <a:schemeClr val="accent1">
                <a:satMod val="175000"/>
                <a:alpha val="40000"/>
              </a:schemeClr>
            </a:glow>
          </a:effectLst>
        </p:spPr>
        <p:txBody>
          <a:bodyPr/>
          <a:lstStyle/>
          <a:p>
            <a:pPr algn="ctr"/>
            <a:r>
              <a:rPr lang="zh-CN" altLang="en-US" b="1" dirty="0" smtClean="0">
                <a:solidFill>
                  <a:srgbClr val="C00000"/>
                </a:solidFill>
              </a:rPr>
              <a:t>前言</a:t>
            </a:r>
            <a:endParaRPr lang="zh-CN" altLang="en-US" b="1" dirty="0">
              <a:solidFill>
                <a:srgbClr val="C00000"/>
              </a:solidFill>
            </a:endParaRPr>
          </a:p>
        </p:txBody>
      </p:sp>
      <p:sp>
        <p:nvSpPr>
          <p:cNvPr id="3" name="内容占位符 2"/>
          <p:cNvSpPr>
            <a:spLocks noGrp="1"/>
          </p:cNvSpPr>
          <p:nvPr>
            <p:ph sz="quarter" idx="1"/>
          </p:nvPr>
        </p:nvSpPr>
        <p:spPr>
          <a:xfrm>
            <a:off x="914400" y="1447800"/>
            <a:ext cx="7772400" cy="1219200"/>
          </a:xfrm>
        </p:spPr>
        <p:txBody>
          <a:bodyPr>
            <a:normAutofit fontScale="92500" lnSpcReduction="10000"/>
          </a:bodyPr>
          <a:lstStyle/>
          <a:p>
            <a:r>
              <a:rPr lang="zh-CN" altLang="en-US" b="1" dirty="0">
                <a:solidFill>
                  <a:srgbClr val="C00000"/>
                </a:solidFill>
              </a:rPr>
              <a:t>中小学</a:t>
            </a:r>
            <a:r>
              <a:rPr lang="zh-CN" altLang="zh-CN" b="1" dirty="0">
                <a:solidFill>
                  <a:srgbClr val="C00000"/>
                </a:solidFill>
              </a:rPr>
              <a:t>数字图书馆建设</a:t>
            </a:r>
            <a:r>
              <a:rPr lang="zh-CN" altLang="zh-CN" b="1" dirty="0" smtClean="0">
                <a:solidFill>
                  <a:srgbClr val="C00000"/>
                </a:solidFill>
              </a:rPr>
              <a:t>目标</a:t>
            </a:r>
            <a:endParaRPr lang="en-US" altLang="zh-CN" b="1" dirty="0" smtClean="0"/>
          </a:p>
          <a:p>
            <a:pPr lvl="0"/>
            <a:r>
              <a:rPr lang="zh-CN" altLang="en-US" b="1" dirty="0" smtClean="0">
                <a:solidFill>
                  <a:srgbClr val="008000"/>
                </a:solidFill>
                <a:latin typeface="华文楷体" panose="02010600040101010101" pitchFamily="2" charset="-122"/>
                <a:ea typeface="华文楷体" panose="02010600040101010101" pitchFamily="2" charset="-122"/>
              </a:rPr>
              <a:t>３、</a:t>
            </a:r>
            <a:r>
              <a:rPr lang="zh-CN" altLang="zh-CN" b="1" dirty="0" smtClean="0">
                <a:solidFill>
                  <a:srgbClr val="008000"/>
                </a:solidFill>
                <a:latin typeface="华文楷体" panose="02010600040101010101" pitchFamily="2" charset="-122"/>
                <a:ea typeface="华文楷体" panose="02010600040101010101" pitchFamily="2" charset="-122"/>
              </a:rPr>
              <a:t>数字</a:t>
            </a:r>
            <a:r>
              <a:rPr lang="zh-CN" altLang="zh-CN" b="1" dirty="0">
                <a:solidFill>
                  <a:srgbClr val="008000"/>
                </a:solidFill>
                <a:latin typeface="华文楷体" panose="02010600040101010101" pitchFamily="2" charset="-122"/>
                <a:ea typeface="华文楷体" panose="02010600040101010101" pitchFamily="2" charset="-122"/>
              </a:rPr>
              <a:t>图书馆要能够</a:t>
            </a:r>
            <a:r>
              <a:rPr lang="zh-CN" altLang="zh-CN" b="1" dirty="0" smtClean="0">
                <a:solidFill>
                  <a:srgbClr val="008000"/>
                </a:solidFill>
                <a:latin typeface="华文楷体" panose="02010600040101010101" pitchFamily="2" charset="-122"/>
                <a:ea typeface="华文楷体" panose="02010600040101010101" pitchFamily="2" charset="-122"/>
              </a:rPr>
              <a:t>让学校</a:t>
            </a:r>
            <a:r>
              <a:rPr lang="zh-CN" altLang="zh-CN" b="1" dirty="0">
                <a:solidFill>
                  <a:srgbClr val="008000"/>
                </a:solidFill>
                <a:latin typeface="华文楷体" panose="02010600040101010101" pitchFamily="2" charset="-122"/>
                <a:ea typeface="华文楷体" panose="02010600040101010101" pitchFamily="2" charset="-122"/>
              </a:rPr>
              <a:t>教育系统与家庭教育</a:t>
            </a:r>
            <a:r>
              <a:rPr lang="zh-CN" altLang="zh-CN" b="1" dirty="0" smtClean="0">
                <a:solidFill>
                  <a:srgbClr val="008000"/>
                </a:solidFill>
                <a:latin typeface="华文楷体" panose="02010600040101010101" pitchFamily="2" charset="-122"/>
                <a:ea typeface="华文楷体" panose="02010600040101010101" pitchFamily="2" charset="-122"/>
              </a:rPr>
              <a:t>系统发挥</a:t>
            </a:r>
            <a:r>
              <a:rPr lang="zh-CN" altLang="zh-CN" b="1" dirty="0">
                <a:solidFill>
                  <a:srgbClr val="008000"/>
                </a:solidFill>
                <a:latin typeface="华文楷体" panose="02010600040101010101" pitchFamily="2" charset="-122"/>
                <a:ea typeface="华文楷体" panose="02010600040101010101" pitchFamily="2" charset="-122"/>
              </a:rPr>
              <a:t>其各自</a:t>
            </a:r>
            <a:r>
              <a:rPr lang="zh-CN" altLang="zh-CN" b="1" dirty="0" smtClean="0">
                <a:solidFill>
                  <a:srgbClr val="008000"/>
                </a:solidFill>
                <a:latin typeface="华文楷体" panose="02010600040101010101" pitchFamily="2" charset="-122"/>
                <a:ea typeface="华文楷体" panose="02010600040101010101" pitchFamily="2" charset="-122"/>
              </a:rPr>
              <a:t>的</a:t>
            </a:r>
            <a:r>
              <a:rPr lang="zh-CN" altLang="en-US" b="1" dirty="0" smtClean="0">
                <a:solidFill>
                  <a:srgbClr val="008000"/>
                </a:solidFill>
                <a:latin typeface="华文楷体" panose="02010600040101010101" pitchFamily="2" charset="-122"/>
                <a:ea typeface="华文楷体" panose="02010600040101010101" pitchFamily="2" charset="-122"/>
              </a:rPr>
              <a:t>作用</a:t>
            </a:r>
            <a:r>
              <a:rPr lang="zh-CN" altLang="zh-CN" b="1" dirty="0" smtClean="0">
                <a:solidFill>
                  <a:srgbClr val="008000"/>
                </a:solidFill>
                <a:latin typeface="华文楷体" panose="02010600040101010101" pitchFamily="2" charset="-122"/>
                <a:ea typeface="华文楷体" panose="02010600040101010101" pitchFamily="2" charset="-122"/>
              </a:rPr>
              <a:t>，形成协同效应</a:t>
            </a:r>
            <a:r>
              <a:rPr lang="zh-CN" altLang="zh-CN" b="1" dirty="0">
                <a:solidFill>
                  <a:srgbClr val="008000"/>
                </a:solidFill>
                <a:latin typeface="华文楷体" panose="02010600040101010101" pitchFamily="2" charset="-122"/>
                <a:ea typeface="华文楷体" panose="02010600040101010101" pitchFamily="2" charset="-122"/>
              </a:rPr>
              <a:t>。</a:t>
            </a:r>
            <a:endParaRPr lang="zh-CN" altLang="zh-CN" dirty="0">
              <a:solidFill>
                <a:srgbClr val="008000"/>
              </a:solidFill>
              <a:latin typeface="华文楷体" panose="02010600040101010101" pitchFamily="2" charset="-122"/>
              <a:ea typeface="华文楷体" panose="02010600040101010101" pitchFamily="2" charset="-122"/>
            </a:endParaRPr>
          </a:p>
          <a:p>
            <a:pPr marL="0" indent="0">
              <a:buNone/>
            </a:pP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756" y="2895600"/>
            <a:ext cx="363855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2895600"/>
            <a:ext cx="3200400" cy="3000821"/>
          </a:xfrm>
          <a:prstGeom prst="rect">
            <a:avLst/>
          </a:prstGeom>
          <a:noFill/>
          <a:ln>
            <a:solidFill>
              <a:schemeClr val="bg2"/>
            </a:solidFill>
          </a:ln>
          <a:effectLst>
            <a:glow rad="228600">
              <a:schemeClr val="accent3">
                <a:satMod val="175000"/>
                <a:alpha val="40000"/>
              </a:schemeClr>
            </a:glow>
          </a:effectLst>
        </p:spPr>
        <p:txBody>
          <a:bodyPr wrap="square" rtlCol="0">
            <a:spAutoFit/>
          </a:bodyPr>
          <a:lstStyle/>
          <a:p>
            <a:pPr marL="285750" indent="-285750">
              <a:lnSpc>
                <a:spcPct val="150000"/>
              </a:lnSpc>
              <a:buFont typeface="Arial" panose="020B0604020202020204" pitchFamily="34" charset="0"/>
              <a:buChar char="•"/>
            </a:pPr>
            <a:r>
              <a:rPr lang="zh-CN" altLang="zh-CN" b="1" dirty="0">
                <a:solidFill>
                  <a:srgbClr val="0070C0"/>
                </a:solidFill>
                <a:latin typeface="华文楷体" panose="02010600040101010101" pitchFamily="2" charset="-122"/>
                <a:ea typeface="华文楷体" panose="02010600040101010101" pitchFamily="2" charset="-122"/>
              </a:rPr>
              <a:t>教育系统</a:t>
            </a:r>
            <a:r>
              <a:rPr lang="zh-CN" altLang="zh-CN" b="1" dirty="0" smtClean="0">
                <a:solidFill>
                  <a:srgbClr val="0070C0"/>
                </a:solidFill>
                <a:latin typeface="华文楷体" panose="02010600040101010101" pitchFamily="2" charset="-122"/>
                <a:ea typeface="华文楷体" panose="02010600040101010101" pitchFamily="2" charset="-122"/>
              </a:rPr>
              <a:t>中</a:t>
            </a:r>
            <a:r>
              <a:rPr lang="zh-CN" altLang="en-US" b="1" dirty="0" smtClean="0">
                <a:solidFill>
                  <a:srgbClr val="0070C0"/>
                </a:solidFill>
                <a:latin typeface="华文楷体" panose="02010600040101010101" pitchFamily="2" charset="-122"/>
                <a:ea typeface="华文楷体" panose="02010600040101010101" pitchFamily="2" charset="-122"/>
              </a:rPr>
              <a:t>包含</a:t>
            </a:r>
            <a:r>
              <a:rPr lang="zh-CN" altLang="zh-CN" b="1" dirty="0" smtClean="0">
                <a:solidFill>
                  <a:srgbClr val="0070C0"/>
                </a:solidFill>
                <a:latin typeface="华文楷体" panose="02010600040101010101" pitchFamily="2" charset="-122"/>
                <a:ea typeface="华文楷体" panose="02010600040101010101" pitchFamily="2" charset="-122"/>
              </a:rPr>
              <a:t>两</a:t>
            </a:r>
            <a:r>
              <a:rPr lang="zh-CN" altLang="zh-CN" b="1" dirty="0">
                <a:solidFill>
                  <a:srgbClr val="0070C0"/>
                </a:solidFill>
                <a:latin typeface="华文楷体" panose="02010600040101010101" pitchFamily="2" charset="-122"/>
                <a:ea typeface="华文楷体" panose="02010600040101010101" pitchFamily="2" charset="-122"/>
              </a:rPr>
              <a:t>个主要子系统,即</a:t>
            </a:r>
            <a:r>
              <a:rPr lang="zh-CN" altLang="zh-CN" b="1" dirty="0">
                <a:solidFill>
                  <a:srgbClr val="FF0000"/>
                </a:solidFill>
                <a:latin typeface="华文楷体" panose="02010600040101010101" pitchFamily="2" charset="-122"/>
                <a:ea typeface="华文楷体" panose="02010600040101010101" pitchFamily="2" charset="-122"/>
              </a:rPr>
              <a:t>学校教育系统</a:t>
            </a:r>
            <a:r>
              <a:rPr lang="zh-CN" altLang="zh-CN" b="1" dirty="0">
                <a:solidFill>
                  <a:srgbClr val="0070C0"/>
                </a:solidFill>
                <a:latin typeface="华文楷体" panose="02010600040101010101" pitchFamily="2" charset="-122"/>
                <a:ea typeface="华文楷体" panose="02010600040101010101" pitchFamily="2" charset="-122"/>
              </a:rPr>
              <a:t>与</a:t>
            </a:r>
            <a:r>
              <a:rPr lang="zh-CN" altLang="zh-CN" b="1" dirty="0">
                <a:solidFill>
                  <a:srgbClr val="FF0000"/>
                </a:solidFill>
                <a:latin typeface="华文楷体" panose="02010600040101010101" pitchFamily="2" charset="-122"/>
                <a:ea typeface="华文楷体" panose="02010600040101010101" pitchFamily="2" charset="-122"/>
              </a:rPr>
              <a:t>家庭教育</a:t>
            </a:r>
            <a:r>
              <a:rPr lang="zh-CN" altLang="zh-CN" b="1" dirty="0" smtClean="0">
                <a:solidFill>
                  <a:srgbClr val="FF0000"/>
                </a:solidFill>
                <a:latin typeface="华文楷体" panose="02010600040101010101" pitchFamily="2" charset="-122"/>
                <a:ea typeface="华文楷体" panose="02010600040101010101" pitchFamily="2" charset="-122"/>
              </a:rPr>
              <a:t>系统</a:t>
            </a:r>
            <a:r>
              <a:rPr lang="zh-CN" altLang="en-US" b="1" dirty="0" smtClean="0">
                <a:solidFill>
                  <a:srgbClr val="FF0000"/>
                </a:solidFill>
                <a:latin typeface="华文楷体" panose="02010600040101010101" pitchFamily="2" charset="-122"/>
                <a:ea typeface="华文楷体" panose="02010600040101010101" pitchFamily="2" charset="-122"/>
              </a:rPr>
              <a:t>。</a:t>
            </a:r>
            <a:endParaRPr lang="en-US" altLang="zh-CN" b="1" dirty="0" smtClean="0">
              <a:solidFill>
                <a:srgbClr val="FF0000"/>
              </a:solidFill>
              <a:latin typeface="华文楷体" panose="02010600040101010101" pitchFamily="2" charset="-122"/>
              <a:ea typeface="华文楷体" panose="02010600040101010101" pitchFamily="2" charset="-122"/>
            </a:endParaRPr>
          </a:p>
          <a:p>
            <a:pPr marL="285750" indent="-285750">
              <a:lnSpc>
                <a:spcPct val="150000"/>
              </a:lnSpc>
              <a:buFont typeface="Arial" panose="020B0604020202020204" pitchFamily="34" charset="0"/>
              <a:buChar char="•"/>
            </a:pPr>
            <a:r>
              <a:rPr lang="zh-CN" altLang="zh-CN" b="1" dirty="0" smtClean="0">
                <a:solidFill>
                  <a:srgbClr val="0070C0"/>
                </a:solidFill>
                <a:latin typeface="华文楷体" panose="02010600040101010101" pitchFamily="2" charset="-122"/>
                <a:ea typeface="华文楷体" panose="02010600040101010101" pitchFamily="2" charset="-122"/>
              </a:rPr>
              <a:t>怎样</a:t>
            </a:r>
            <a:r>
              <a:rPr lang="zh-CN" altLang="zh-CN" b="1" dirty="0">
                <a:solidFill>
                  <a:srgbClr val="0070C0"/>
                </a:solidFill>
                <a:latin typeface="华文楷体" panose="02010600040101010101" pitchFamily="2" charset="-122"/>
                <a:ea typeface="华文楷体" panose="02010600040101010101" pitchFamily="2" charset="-122"/>
              </a:rPr>
              <a:t>发挥其各自的自组织能力，在一定条件下形成合作、协同、同步、互补的协同效应。</a:t>
            </a:r>
            <a:endParaRPr lang="zh-CN" altLang="en-US" dirty="0">
              <a:solidFill>
                <a:srgbClr val="0070C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512966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0" y="274638"/>
            <a:ext cx="2438400" cy="868362"/>
          </a:xfrm>
          <a:ln>
            <a:solidFill>
              <a:schemeClr val="accent3">
                <a:lumMod val="20000"/>
                <a:lumOff val="80000"/>
              </a:schemeClr>
            </a:solidFill>
          </a:ln>
          <a:effectLst>
            <a:glow rad="228600">
              <a:schemeClr val="accent1">
                <a:satMod val="175000"/>
                <a:alpha val="40000"/>
              </a:schemeClr>
            </a:glow>
          </a:effectLst>
        </p:spPr>
        <p:txBody>
          <a:bodyPr/>
          <a:lstStyle/>
          <a:p>
            <a:pPr algn="ctr"/>
            <a:r>
              <a:rPr lang="zh-CN" altLang="en-US" b="1" dirty="0" smtClean="0">
                <a:solidFill>
                  <a:srgbClr val="FF0000"/>
                </a:solidFill>
              </a:rPr>
              <a:t>前言</a:t>
            </a:r>
            <a:endParaRPr lang="zh-CN" altLang="en-US" b="1" dirty="0">
              <a:solidFill>
                <a:srgbClr val="FF0000"/>
              </a:solidFill>
            </a:endParaRPr>
          </a:p>
        </p:txBody>
      </p:sp>
      <p:sp>
        <p:nvSpPr>
          <p:cNvPr id="3" name="内容占位符 2"/>
          <p:cNvSpPr>
            <a:spLocks noGrp="1"/>
          </p:cNvSpPr>
          <p:nvPr>
            <p:ph sz="quarter" idx="1"/>
          </p:nvPr>
        </p:nvSpPr>
        <p:spPr>
          <a:xfrm>
            <a:off x="914400" y="1447800"/>
            <a:ext cx="7620000" cy="1143000"/>
          </a:xfrm>
        </p:spPr>
        <p:txBody>
          <a:bodyPr>
            <a:normAutofit fontScale="92500" lnSpcReduction="20000"/>
          </a:bodyPr>
          <a:lstStyle/>
          <a:p>
            <a:r>
              <a:rPr lang="zh-CN" altLang="en-US" b="1" dirty="0">
                <a:solidFill>
                  <a:srgbClr val="C00000"/>
                </a:solidFill>
              </a:rPr>
              <a:t>中小学</a:t>
            </a:r>
            <a:r>
              <a:rPr lang="zh-CN" altLang="zh-CN" b="1" dirty="0">
                <a:solidFill>
                  <a:srgbClr val="C00000"/>
                </a:solidFill>
              </a:rPr>
              <a:t>数字图书馆建设</a:t>
            </a:r>
            <a:r>
              <a:rPr lang="zh-CN" altLang="zh-CN" b="1" dirty="0" smtClean="0">
                <a:solidFill>
                  <a:srgbClr val="C00000"/>
                </a:solidFill>
              </a:rPr>
              <a:t>目标</a:t>
            </a:r>
            <a:endParaRPr lang="en-US" altLang="zh-CN" b="1" dirty="0" smtClean="0"/>
          </a:p>
          <a:p>
            <a:pPr lvl="0"/>
            <a:r>
              <a:rPr lang="zh-CN" altLang="en-US" b="1" dirty="0" smtClean="0">
                <a:solidFill>
                  <a:srgbClr val="008000"/>
                </a:solidFill>
                <a:latin typeface="华文楷体" panose="02010600040101010101" pitchFamily="2" charset="-122"/>
                <a:ea typeface="华文楷体" panose="02010600040101010101" pitchFamily="2" charset="-122"/>
              </a:rPr>
              <a:t>４、</a:t>
            </a:r>
            <a:r>
              <a:rPr lang="zh-CN" altLang="zh-CN" b="1" dirty="0" smtClean="0">
                <a:solidFill>
                  <a:srgbClr val="008000"/>
                </a:solidFill>
                <a:latin typeface="华文楷体" panose="02010600040101010101" pitchFamily="2" charset="-122"/>
                <a:ea typeface="华文楷体" panose="02010600040101010101" pitchFamily="2" charset="-122"/>
              </a:rPr>
              <a:t>支持</a:t>
            </a:r>
            <a:r>
              <a:rPr lang="zh-CN" altLang="zh-CN" b="1" dirty="0">
                <a:solidFill>
                  <a:srgbClr val="008000"/>
                </a:solidFill>
                <a:latin typeface="华文楷体" panose="02010600040101010101" pitchFamily="2" charset="-122"/>
                <a:ea typeface="华文楷体" panose="02010600040101010101" pitchFamily="2" charset="-122"/>
              </a:rPr>
              <a:t>资源再生、回收、再利用的</a:t>
            </a:r>
            <a:r>
              <a:rPr lang="zh-CN" altLang="zh-CN" b="1" dirty="0" smtClean="0">
                <a:solidFill>
                  <a:srgbClr val="008000"/>
                </a:solidFill>
                <a:latin typeface="华文楷体" panose="02010600040101010101" pitchFamily="2" charset="-122"/>
                <a:ea typeface="华文楷体" panose="02010600040101010101" pitchFamily="2" charset="-122"/>
              </a:rPr>
              <a:t>功能</a:t>
            </a:r>
            <a:r>
              <a:rPr lang="zh-CN" altLang="en-US" b="1" dirty="0">
                <a:solidFill>
                  <a:srgbClr val="008000"/>
                </a:solidFill>
                <a:latin typeface="华文楷体" panose="02010600040101010101" pitchFamily="2" charset="-122"/>
                <a:ea typeface="华文楷体" panose="02010600040101010101" pitchFamily="2" charset="-122"/>
              </a:rPr>
              <a:t>，</a:t>
            </a:r>
            <a:r>
              <a:rPr lang="zh-CN" altLang="zh-CN" b="1" dirty="0" smtClean="0">
                <a:solidFill>
                  <a:srgbClr val="008000"/>
                </a:solidFill>
                <a:latin typeface="华文楷体" panose="02010600040101010101" pitchFamily="2" charset="-122"/>
                <a:ea typeface="华文楷体" panose="02010600040101010101" pitchFamily="2" charset="-122"/>
              </a:rPr>
              <a:t>成为</a:t>
            </a:r>
            <a:r>
              <a:rPr lang="zh-CN" altLang="zh-CN" b="1" dirty="0">
                <a:solidFill>
                  <a:srgbClr val="008000"/>
                </a:solidFill>
                <a:latin typeface="华文楷体" panose="02010600040101010101" pitchFamily="2" charset="-122"/>
                <a:ea typeface="华文楷体" panose="02010600040101010101" pitchFamily="2" charset="-122"/>
              </a:rPr>
              <a:t>资源的生态系统。</a:t>
            </a:r>
            <a:endParaRPr lang="zh-CN" altLang="zh-CN" dirty="0">
              <a:solidFill>
                <a:srgbClr val="008000"/>
              </a:solidFill>
              <a:latin typeface="华文楷体" panose="02010600040101010101" pitchFamily="2" charset="-122"/>
              <a:ea typeface="华文楷体" panose="02010600040101010101" pitchFamily="2" charset="-122"/>
            </a:endParaRPr>
          </a:p>
          <a:p>
            <a:endParaRPr lang="zh-CN" altLang="en-US" dirty="0"/>
          </a:p>
        </p:txBody>
      </p:sp>
      <p:sp>
        <p:nvSpPr>
          <p:cNvPr id="5" name="TextBox 4"/>
          <p:cNvSpPr txBox="1"/>
          <p:nvPr/>
        </p:nvSpPr>
        <p:spPr>
          <a:xfrm>
            <a:off x="838200" y="2743200"/>
            <a:ext cx="3124200" cy="3170099"/>
          </a:xfrm>
          <a:prstGeom prst="rect">
            <a:avLst/>
          </a:prstGeom>
          <a:noFill/>
          <a:ln>
            <a:solidFill>
              <a:schemeClr val="accent3">
                <a:lumMod val="20000"/>
                <a:lumOff val="80000"/>
              </a:schemeClr>
            </a:solidFill>
          </a:ln>
          <a:effectLst>
            <a:glow rad="228600">
              <a:schemeClr val="accent3">
                <a:satMod val="175000"/>
                <a:alpha val="40000"/>
              </a:schemeClr>
            </a:glow>
          </a:effectLst>
        </p:spPr>
        <p:txBody>
          <a:bodyPr wrap="square" rtlCol="0">
            <a:spAutoFit/>
          </a:bodyPr>
          <a:lstStyle/>
          <a:p>
            <a:pPr marL="285750" lvl="0" indent="-285750">
              <a:buFont typeface="Arial" panose="020B0604020202020204" pitchFamily="34" charset="0"/>
              <a:buChar char="•"/>
            </a:pPr>
            <a:r>
              <a:rPr lang="zh-CN" altLang="zh-CN" sz="2000" b="1" dirty="0">
                <a:solidFill>
                  <a:srgbClr val="0070C0"/>
                </a:solidFill>
                <a:latin typeface="华文楷体" panose="02010600040101010101" pitchFamily="2" charset="-122"/>
                <a:ea typeface="华文楷体" panose="02010600040101010101" pitchFamily="2" charset="-122"/>
              </a:rPr>
              <a:t>中小学数字图书馆必须能充分支持资源</a:t>
            </a:r>
            <a:r>
              <a:rPr lang="zh-CN" altLang="zh-CN" sz="2000" b="1" dirty="0">
                <a:solidFill>
                  <a:srgbClr val="C00000"/>
                </a:solidFill>
                <a:latin typeface="华文楷体" panose="02010600040101010101" pitchFamily="2" charset="-122"/>
                <a:ea typeface="华文楷体" panose="02010600040101010101" pitchFamily="2" charset="-122"/>
              </a:rPr>
              <a:t>再生</a:t>
            </a:r>
            <a:r>
              <a:rPr lang="zh-CN" altLang="zh-CN" sz="2000" b="1" dirty="0">
                <a:solidFill>
                  <a:srgbClr val="0070C0"/>
                </a:solidFill>
                <a:latin typeface="华文楷体" panose="02010600040101010101" pitchFamily="2" charset="-122"/>
                <a:ea typeface="华文楷体" panose="02010600040101010101" pitchFamily="2" charset="-122"/>
              </a:rPr>
              <a:t>、</a:t>
            </a:r>
            <a:r>
              <a:rPr lang="zh-CN" altLang="zh-CN" sz="2000" b="1" dirty="0">
                <a:solidFill>
                  <a:srgbClr val="C00000"/>
                </a:solidFill>
                <a:latin typeface="华文楷体" panose="02010600040101010101" pitchFamily="2" charset="-122"/>
                <a:ea typeface="华文楷体" panose="02010600040101010101" pitchFamily="2" charset="-122"/>
              </a:rPr>
              <a:t>回收</a:t>
            </a:r>
            <a:r>
              <a:rPr lang="zh-CN" altLang="zh-CN" sz="2000" b="1" dirty="0">
                <a:solidFill>
                  <a:srgbClr val="0070C0"/>
                </a:solidFill>
                <a:latin typeface="华文楷体" panose="02010600040101010101" pitchFamily="2" charset="-122"/>
                <a:ea typeface="华文楷体" panose="02010600040101010101" pitchFamily="2" charset="-122"/>
              </a:rPr>
              <a:t>、</a:t>
            </a:r>
            <a:r>
              <a:rPr lang="zh-CN" altLang="zh-CN" sz="2000" b="1" dirty="0">
                <a:solidFill>
                  <a:srgbClr val="C00000"/>
                </a:solidFill>
                <a:latin typeface="华文楷体" panose="02010600040101010101" pitchFamily="2" charset="-122"/>
                <a:ea typeface="华文楷体" panose="02010600040101010101" pitchFamily="2" charset="-122"/>
              </a:rPr>
              <a:t>再利用</a:t>
            </a:r>
            <a:r>
              <a:rPr lang="zh-CN" altLang="zh-CN" sz="2000" b="1" dirty="0">
                <a:solidFill>
                  <a:srgbClr val="0070C0"/>
                </a:solidFill>
                <a:latin typeface="华文楷体" panose="02010600040101010101" pitchFamily="2" charset="-122"/>
                <a:ea typeface="华文楷体" panose="02010600040101010101" pitchFamily="2" charset="-122"/>
              </a:rPr>
              <a:t>的功能</a:t>
            </a:r>
            <a:r>
              <a:rPr lang="zh-CN" altLang="zh-CN" sz="2000" b="1" dirty="0" smtClean="0">
                <a:solidFill>
                  <a:srgbClr val="0070C0"/>
                </a:solidFill>
                <a:latin typeface="华文楷体" panose="02010600040101010101" pitchFamily="2" charset="-122"/>
                <a:ea typeface="华文楷体" panose="02010600040101010101" pitchFamily="2" charset="-122"/>
              </a:rPr>
              <a:t>。</a:t>
            </a:r>
            <a:endParaRPr lang="en-US" altLang="zh-CN" sz="2000" b="1" dirty="0" smtClean="0">
              <a:solidFill>
                <a:srgbClr val="0070C0"/>
              </a:solidFill>
              <a:latin typeface="华文楷体" panose="02010600040101010101" pitchFamily="2" charset="-122"/>
              <a:ea typeface="华文楷体" panose="02010600040101010101" pitchFamily="2" charset="-122"/>
            </a:endParaRPr>
          </a:p>
          <a:p>
            <a:pPr marL="285750" lvl="0" indent="-285750">
              <a:buFont typeface="Arial" panose="020B0604020202020204" pitchFamily="34" charset="0"/>
              <a:buChar char="•"/>
            </a:pPr>
            <a:r>
              <a:rPr lang="zh-CN" altLang="zh-CN" sz="2000" b="1" dirty="0" smtClean="0">
                <a:solidFill>
                  <a:srgbClr val="0070C0"/>
                </a:solidFill>
                <a:latin typeface="华文楷体" panose="02010600040101010101" pitchFamily="2" charset="-122"/>
                <a:ea typeface="华文楷体" panose="02010600040101010101" pitchFamily="2" charset="-122"/>
              </a:rPr>
              <a:t>让</a:t>
            </a:r>
            <a:r>
              <a:rPr lang="zh-CN" altLang="zh-CN" sz="2000" b="1" dirty="0">
                <a:solidFill>
                  <a:srgbClr val="0070C0"/>
                </a:solidFill>
                <a:latin typeface="华文楷体" panose="02010600040101010101" pitchFamily="2" charset="-122"/>
                <a:ea typeface="华文楷体" panose="02010600040101010101" pitchFamily="2" charset="-122"/>
              </a:rPr>
              <a:t>每一次的有效</a:t>
            </a:r>
            <a:r>
              <a:rPr lang="zh-CN" altLang="zh-CN" sz="2000" b="1" dirty="0">
                <a:solidFill>
                  <a:srgbClr val="C00000"/>
                </a:solidFill>
                <a:latin typeface="华文楷体" panose="02010600040101010101" pitchFamily="2" charset="-122"/>
                <a:ea typeface="华文楷体" panose="02010600040101010101" pitchFamily="2" charset="-122"/>
              </a:rPr>
              <a:t>知识创新</a:t>
            </a:r>
            <a:r>
              <a:rPr lang="zh-CN" altLang="zh-CN" sz="2000" b="1" dirty="0">
                <a:solidFill>
                  <a:srgbClr val="0070C0"/>
                </a:solidFill>
                <a:latin typeface="华文楷体" panose="02010600040101010101" pitchFamily="2" charset="-122"/>
                <a:ea typeface="华文楷体" panose="02010600040101010101" pitchFamily="2" charset="-122"/>
              </a:rPr>
              <a:t>都作为一种</a:t>
            </a:r>
            <a:r>
              <a:rPr lang="zh-CN" altLang="zh-CN" sz="2000" b="1" dirty="0">
                <a:solidFill>
                  <a:srgbClr val="C00000"/>
                </a:solidFill>
                <a:latin typeface="华文楷体" panose="02010600040101010101" pitchFamily="2" charset="-122"/>
                <a:ea typeface="华文楷体" panose="02010600040101010101" pitchFamily="2" charset="-122"/>
              </a:rPr>
              <a:t>新的资源</a:t>
            </a:r>
            <a:r>
              <a:rPr lang="zh-CN" altLang="zh-CN" sz="2000" b="1" dirty="0">
                <a:solidFill>
                  <a:srgbClr val="0070C0"/>
                </a:solidFill>
                <a:latin typeface="华文楷体" panose="02010600040101010101" pitchFamily="2" charset="-122"/>
                <a:ea typeface="华文楷体" panose="02010600040101010101" pitchFamily="2" charset="-122"/>
              </a:rPr>
              <a:t>进入数字图书馆系统，让数字图书馆系统、自主地扩展、丰富</a:t>
            </a:r>
            <a:r>
              <a:rPr lang="zh-CN" altLang="zh-CN" sz="2000" b="1" dirty="0" smtClean="0">
                <a:solidFill>
                  <a:srgbClr val="0070C0"/>
                </a:solidFill>
                <a:latin typeface="华文楷体" panose="02010600040101010101" pitchFamily="2" charset="-122"/>
                <a:ea typeface="华文楷体" panose="02010600040101010101" pitchFamily="2" charset="-122"/>
              </a:rPr>
              <a:t>。</a:t>
            </a:r>
            <a:endParaRPr lang="en-US" altLang="zh-CN" sz="2000" b="1" dirty="0" smtClean="0">
              <a:solidFill>
                <a:srgbClr val="0070C0"/>
              </a:solidFill>
              <a:latin typeface="华文楷体" panose="02010600040101010101" pitchFamily="2" charset="-122"/>
              <a:ea typeface="华文楷体" panose="02010600040101010101" pitchFamily="2" charset="-122"/>
            </a:endParaRPr>
          </a:p>
          <a:p>
            <a:pPr marL="285750" lvl="0" indent="-285750">
              <a:buFont typeface="Arial" panose="020B0604020202020204" pitchFamily="34" charset="0"/>
              <a:buChar char="•"/>
            </a:pPr>
            <a:r>
              <a:rPr lang="zh-CN" altLang="zh-CN" sz="2000" b="1" dirty="0" smtClean="0">
                <a:solidFill>
                  <a:srgbClr val="0070C0"/>
                </a:solidFill>
                <a:latin typeface="华文楷体" panose="02010600040101010101" pitchFamily="2" charset="-122"/>
                <a:ea typeface="华文楷体" panose="02010600040101010101" pitchFamily="2" charset="-122"/>
              </a:rPr>
              <a:t>成为</a:t>
            </a:r>
            <a:r>
              <a:rPr lang="zh-CN" altLang="zh-CN" sz="2000" b="1" dirty="0">
                <a:solidFill>
                  <a:srgbClr val="0070C0"/>
                </a:solidFill>
                <a:latin typeface="华文楷体" panose="02010600040101010101" pitchFamily="2" charset="-122"/>
                <a:ea typeface="华文楷体" panose="02010600040101010101" pitchFamily="2" charset="-122"/>
              </a:rPr>
              <a:t>资源的</a:t>
            </a:r>
            <a:r>
              <a:rPr lang="zh-CN" altLang="zh-CN" sz="2000" b="1" dirty="0">
                <a:solidFill>
                  <a:srgbClr val="C00000"/>
                </a:solidFill>
                <a:latin typeface="华文楷体" panose="02010600040101010101" pitchFamily="2" charset="-122"/>
                <a:ea typeface="华文楷体" panose="02010600040101010101" pitchFamily="2" charset="-122"/>
              </a:rPr>
              <a:t>生态</a:t>
            </a:r>
            <a:r>
              <a:rPr lang="zh-CN" altLang="zh-CN" sz="2000" b="1" dirty="0">
                <a:solidFill>
                  <a:srgbClr val="0070C0"/>
                </a:solidFill>
                <a:latin typeface="华文楷体" panose="02010600040101010101" pitchFamily="2" charset="-122"/>
                <a:ea typeface="华文楷体" panose="02010600040101010101" pitchFamily="2" charset="-122"/>
              </a:rPr>
              <a:t>系统。</a:t>
            </a:r>
            <a:endParaRPr lang="zh-CN" altLang="zh-CN" sz="2000" dirty="0">
              <a:solidFill>
                <a:srgbClr val="0070C0"/>
              </a:solidFill>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endParaRPr lang="zh-CN" altLang="en-US" sz="2000" dirty="0">
              <a:solidFill>
                <a:srgbClr val="0070C0"/>
              </a:solidFill>
              <a:latin typeface="华文楷体" panose="02010600040101010101" pitchFamily="2" charset="-122"/>
              <a:ea typeface="华文楷体" panose="02010600040101010101" pitchFamily="2"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05099"/>
            <a:ext cx="3883965" cy="324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714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792162"/>
          </a:xfrm>
          <a:ln>
            <a:solidFill>
              <a:schemeClr val="accent6"/>
            </a:solidFill>
          </a:ln>
          <a:effectLst>
            <a:glow rad="228600">
              <a:schemeClr val="accent3">
                <a:satMod val="175000"/>
                <a:alpha val="40000"/>
              </a:schemeClr>
            </a:glow>
            <a:reflection blurRad="6350" stA="50000" endA="300" endPos="38500" dist="50800" dir="5400000" sy="-100000" algn="bl" rotWithShape="0"/>
          </a:effectLst>
        </p:spPr>
        <p:txBody>
          <a:bodyPr>
            <a:normAutofit fontScale="90000"/>
          </a:bodyPr>
          <a:lstStyle/>
          <a:p>
            <a:r>
              <a:rPr lang="zh-CN" altLang="en-US" sz="3200" b="1" dirty="0" smtClean="0">
                <a:solidFill>
                  <a:srgbClr val="C00000"/>
                </a:solidFill>
                <a:latin typeface="华文楷体" panose="02010600040101010101" pitchFamily="2" charset="-122"/>
                <a:ea typeface="华文楷体" panose="02010600040101010101" pitchFamily="2" charset="-122"/>
              </a:rPr>
              <a:t>１、佛山</a:t>
            </a:r>
            <a:r>
              <a:rPr lang="zh-CN" altLang="en-US" sz="3200" b="1" dirty="0">
                <a:solidFill>
                  <a:srgbClr val="C00000"/>
                </a:solidFill>
                <a:latin typeface="华文楷体" panose="02010600040101010101" pitchFamily="2" charset="-122"/>
                <a:ea typeface="华文楷体" panose="02010600040101010101" pitchFamily="2" charset="-122"/>
              </a:rPr>
              <a:t>市中小学数字图书馆建设标准</a:t>
            </a:r>
            <a:r>
              <a:rPr lang="zh-CN" altLang="en-US" sz="3200" b="1" dirty="0" smtClean="0">
                <a:solidFill>
                  <a:srgbClr val="C00000"/>
                </a:solidFill>
                <a:latin typeface="华文楷体" panose="02010600040101010101" pitchFamily="2" charset="-122"/>
                <a:ea typeface="华文楷体" panose="02010600040101010101" pitchFamily="2" charset="-122"/>
              </a:rPr>
              <a:t>解读</a:t>
            </a:r>
            <a:endParaRPr lang="zh-CN" altLang="en-US" sz="3200" dirty="0">
              <a:solidFill>
                <a:srgbClr val="C00000"/>
              </a:solidFill>
            </a:endParaRPr>
          </a:p>
        </p:txBody>
      </p:sp>
      <p:sp>
        <p:nvSpPr>
          <p:cNvPr id="3" name="内容占位符 2"/>
          <p:cNvSpPr>
            <a:spLocks noGrp="1"/>
          </p:cNvSpPr>
          <p:nvPr>
            <p:ph sz="quarter" idx="1"/>
          </p:nvPr>
        </p:nvSpPr>
        <p:spPr>
          <a:xfrm>
            <a:off x="914400" y="1219200"/>
            <a:ext cx="7772400" cy="1219200"/>
          </a:xfrm>
        </p:spPr>
        <p:txBody>
          <a:bodyPr>
            <a:normAutofit lnSpcReduction="10000"/>
          </a:bodyPr>
          <a:lstStyle/>
          <a:p>
            <a:r>
              <a:rPr lang="zh-CN" altLang="en-US" dirty="0" smtClean="0">
                <a:solidFill>
                  <a:srgbClr val="C00000"/>
                </a:solidFill>
                <a:latin typeface="华文楷体" panose="02010600040101010101" pitchFamily="2" charset="-122"/>
                <a:ea typeface="华文楷体" panose="02010600040101010101" pitchFamily="2" charset="-122"/>
              </a:rPr>
              <a:t>概述：</a:t>
            </a:r>
            <a:r>
              <a:rPr lang="zh-CN" altLang="en-US" dirty="0" smtClean="0">
                <a:latin typeface="华文楷体" panose="02010600040101010101" pitchFamily="2" charset="-122"/>
                <a:ea typeface="华文楷体" panose="02010600040101010101" pitchFamily="2" charset="-122"/>
              </a:rPr>
              <a:t>本图书馆装备标准指南，分为</a:t>
            </a:r>
            <a:r>
              <a:rPr lang="zh-CN" altLang="en-US" dirty="0" smtClean="0">
                <a:solidFill>
                  <a:srgbClr val="C00000"/>
                </a:solidFill>
                <a:latin typeface="华文楷体" panose="02010600040101010101" pitchFamily="2" charset="-122"/>
                <a:ea typeface="华文楷体" panose="02010600040101010101" pitchFamily="2" charset="-122"/>
              </a:rPr>
              <a:t>高中</a:t>
            </a:r>
            <a:r>
              <a:rPr lang="zh-CN" altLang="en-US" dirty="0" smtClean="0">
                <a:latin typeface="华文楷体" panose="02010600040101010101" pitchFamily="2" charset="-122"/>
                <a:ea typeface="华文楷体" panose="02010600040101010101" pitchFamily="2" charset="-122"/>
              </a:rPr>
              <a:t>、</a:t>
            </a:r>
            <a:r>
              <a:rPr lang="zh-CN" altLang="en-US" dirty="0" smtClean="0">
                <a:solidFill>
                  <a:srgbClr val="C00000"/>
                </a:solidFill>
                <a:latin typeface="华文楷体" panose="02010600040101010101" pitchFamily="2" charset="-122"/>
                <a:ea typeface="华文楷体" panose="02010600040101010101" pitchFamily="2" charset="-122"/>
              </a:rPr>
              <a:t>初中</a:t>
            </a:r>
            <a:r>
              <a:rPr lang="zh-CN" altLang="en-US" dirty="0" smtClean="0">
                <a:latin typeface="华文楷体" panose="02010600040101010101" pitchFamily="2" charset="-122"/>
                <a:ea typeface="华文楷体" panose="02010600040101010101" pitchFamily="2" charset="-122"/>
              </a:rPr>
              <a:t>和</a:t>
            </a:r>
            <a:r>
              <a:rPr lang="zh-CN" altLang="en-US" dirty="0" smtClean="0">
                <a:solidFill>
                  <a:srgbClr val="C00000"/>
                </a:solidFill>
                <a:latin typeface="华文楷体" panose="02010600040101010101" pitchFamily="2" charset="-122"/>
                <a:ea typeface="华文楷体" panose="02010600040101010101" pitchFamily="2" charset="-122"/>
              </a:rPr>
              <a:t>小学</a:t>
            </a:r>
            <a:r>
              <a:rPr lang="zh-CN" altLang="en-US" dirty="0" smtClean="0">
                <a:latin typeface="华文楷体" panose="02010600040101010101" pitchFamily="2" charset="-122"/>
                <a:ea typeface="华文楷体" panose="02010600040101010101" pitchFamily="2" charset="-122"/>
              </a:rPr>
              <a:t>三部分，按</a:t>
            </a:r>
            <a:r>
              <a:rPr lang="zh-CN" altLang="en-US" dirty="0">
                <a:latin typeface="华文楷体" panose="02010600040101010101" pitchFamily="2" charset="-122"/>
                <a:ea typeface="华文楷体" panose="02010600040101010101" pitchFamily="2" charset="-122"/>
              </a:rPr>
              <a:t>“</a:t>
            </a:r>
            <a:r>
              <a:rPr lang="zh-CN" altLang="en-US" dirty="0">
                <a:solidFill>
                  <a:srgbClr val="C00000"/>
                </a:solidFill>
                <a:latin typeface="华文楷体" panose="02010600040101010101" pitchFamily="2" charset="-122"/>
                <a:ea typeface="华文楷体" panose="02010600040101010101" pitchFamily="2" charset="-122"/>
              </a:rPr>
              <a:t>标准类图书馆</a:t>
            </a:r>
            <a:r>
              <a:rPr lang="zh-CN" altLang="en-US" dirty="0">
                <a:latin typeface="华文楷体" panose="02010600040101010101" pitchFamily="2" charset="-122"/>
                <a:ea typeface="华文楷体" panose="02010600040101010101" pitchFamily="2" charset="-122"/>
              </a:rPr>
              <a:t>、</a:t>
            </a:r>
            <a:r>
              <a:rPr lang="zh-CN" altLang="en-US" dirty="0">
                <a:solidFill>
                  <a:srgbClr val="C00000"/>
                </a:solidFill>
                <a:latin typeface="华文楷体" panose="02010600040101010101" pitchFamily="2" charset="-122"/>
                <a:ea typeface="华文楷体" panose="02010600040101010101" pitchFamily="2" charset="-122"/>
              </a:rPr>
              <a:t>示范类图书馆</a:t>
            </a:r>
            <a:r>
              <a:rPr lang="zh-CN" altLang="en-US" dirty="0">
                <a:latin typeface="华文楷体" panose="02010600040101010101" pitchFamily="2" charset="-122"/>
                <a:ea typeface="华文楷体" panose="02010600040101010101" pitchFamily="2" charset="-122"/>
              </a:rPr>
              <a:t>”两个</a:t>
            </a:r>
            <a:r>
              <a:rPr lang="zh-CN" altLang="en-US" dirty="0" smtClean="0">
                <a:latin typeface="华文楷体" panose="02010600040101010101" pitchFamily="2" charset="-122"/>
                <a:ea typeface="华文楷体" panose="02010600040101010101" pitchFamily="2" charset="-122"/>
              </a:rPr>
              <a:t>等级编制（</a:t>
            </a:r>
            <a:r>
              <a:rPr lang="zh-CN" altLang="en-US" dirty="0">
                <a:latin typeface="华文楷体" panose="02010600040101010101" pitchFamily="2" charset="-122"/>
                <a:ea typeface="华文楷体" panose="02010600040101010101" pitchFamily="2" charset="-122"/>
              </a:rPr>
              <a:t>本讲稿以</a:t>
            </a:r>
            <a:r>
              <a:rPr lang="zh-CN" altLang="en-US" dirty="0">
                <a:solidFill>
                  <a:srgbClr val="C00000"/>
                </a:solidFill>
                <a:latin typeface="华文楷体" panose="02010600040101010101" pitchFamily="2" charset="-122"/>
                <a:ea typeface="华文楷体" panose="02010600040101010101" pitchFamily="2" charset="-122"/>
              </a:rPr>
              <a:t>高中</a:t>
            </a:r>
            <a:r>
              <a:rPr lang="zh-CN" altLang="en-US" dirty="0">
                <a:latin typeface="华文楷体" panose="02010600040101010101" pitchFamily="2" charset="-122"/>
                <a:ea typeface="华文楷体" panose="02010600040101010101" pitchFamily="2" charset="-122"/>
              </a:rPr>
              <a:t>为例进行解读</a:t>
            </a:r>
            <a:r>
              <a:rPr lang="zh-CN" altLang="en-US" dirty="0" smtClean="0">
                <a:latin typeface="华文楷体" panose="02010600040101010101" pitchFamily="2" charset="-122"/>
                <a:ea typeface="华文楷体" panose="02010600040101010101" pitchFamily="2" charset="-122"/>
              </a:rPr>
              <a:t>）。</a:t>
            </a:r>
            <a:endParaRPr lang="zh-CN" altLang="en-US" dirty="0">
              <a:latin typeface="华文楷体" panose="02010600040101010101" pitchFamily="2" charset="-122"/>
              <a:ea typeface="华文楷体" panose="02010600040101010101"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66999"/>
            <a:ext cx="7315200" cy="3494313"/>
          </a:xfrm>
          <a:prstGeom prst="rect">
            <a:avLst/>
          </a:prstGeom>
          <a:noFill/>
          <a:ln w="9525">
            <a:solidFill>
              <a:schemeClr val="tx1"/>
            </a:solidFill>
            <a:miter lim="800000"/>
            <a:headEnd/>
            <a:tailEnd/>
          </a:ln>
          <a:effectLst>
            <a:glow rad="139700">
              <a:schemeClr val="accent1">
                <a:satMod val="175000"/>
                <a:alpha val="40000"/>
              </a:schemeClr>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69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7772400" cy="715962"/>
          </a:xfrm>
          <a:ln>
            <a:solidFill>
              <a:schemeClr val="accent6"/>
            </a:solidFill>
          </a:ln>
          <a:effectLst>
            <a:glow rad="228600">
              <a:schemeClr val="accent1">
                <a:satMod val="175000"/>
                <a:alpha val="40000"/>
              </a:schemeClr>
            </a:glow>
          </a:effectLst>
        </p:spPr>
        <p:txBody>
          <a:bodyPr>
            <a:normAutofit fontScale="90000"/>
          </a:bodyPr>
          <a:lstStyle/>
          <a:p>
            <a:r>
              <a:rPr lang="zh-CN" altLang="en-US" sz="3200" b="1" dirty="0" smtClean="0">
                <a:solidFill>
                  <a:srgbClr val="C00000"/>
                </a:solidFill>
                <a:latin typeface="华文楷体" panose="02010600040101010101" pitchFamily="2" charset="-122"/>
                <a:ea typeface="华文楷体" panose="02010600040101010101" pitchFamily="2" charset="-122"/>
              </a:rPr>
              <a:t>１、佛山</a:t>
            </a:r>
            <a:r>
              <a:rPr lang="zh-CN" altLang="en-US" sz="3200" b="1" dirty="0">
                <a:solidFill>
                  <a:srgbClr val="C00000"/>
                </a:solidFill>
                <a:latin typeface="华文楷体" panose="02010600040101010101" pitchFamily="2" charset="-122"/>
                <a:ea typeface="华文楷体" panose="02010600040101010101" pitchFamily="2" charset="-122"/>
              </a:rPr>
              <a:t>市中小学数字图书馆建设标准解读</a:t>
            </a:r>
            <a:endParaRPr lang="zh-CN" altLang="en-US" sz="3200" dirty="0">
              <a:solidFill>
                <a:srgbClr val="C00000"/>
              </a:solidFill>
            </a:endParaRPr>
          </a:p>
        </p:txBody>
      </p:sp>
      <p:sp>
        <p:nvSpPr>
          <p:cNvPr id="3" name="内容占位符 2"/>
          <p:cNvSpPr>
            <a:spLocks noGrp="1"/>
          </p:cNvSpPr>
          <p:nvPr>
            <p:ph sz="quarter" idx="1"/>
          </p:nvPr>
        </p:nvSpPr>
        <p:spPr>
          <a:xfrm>
            <a:off x="344033" y="1066800"/>
            <a:ext cx="6971167" cy="457200"/>
          </a:xfrm>
        </p:spPr>
        <p:txBody>
          <a:bodyPr>
            <a:normAutofit lnSpcReduction="10000"/>
          </a:bodyPr>
          <a:lstStyle/>
          <a:p>
            <a:r>
              <a:rPr lang="zh-CN" altLang="en-US" b="1" dirty="0">
                <a:solidFill>
                  <a:srgbClr val="0070C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数字图书馆资源建设</a:t>
            </a:r>
            <a:r>
              <a:rPr lang="zh-CN" altLang="en-US" b="1" dirty="0" smtClean="0">
                <a:solidFill>
                  <a:srgbClr val="0070C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指标（高中）</a:t>
            </a:r>
            <a:endParaRPr lang="zh-CN" altLang="en-US" b="1" dirty="0">
              <a:solidFill>
                <a:srgbClr val="0070C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33" y="1831393"/>
            <a:ext cx="8562054" cy="4417007"/>
          </a:xfrm>
          <a:prstGeom prst="rect">
            <a:avLst/>
          </a:prstGeom>
          <a:noFill/>
          <a:ln w="9525">
            <a:solidFill>
              <a:schemeClr val="tx1"/>
            </a:solidFill>
            <a:miter lim="800000"/>
            <a:headEnd/>
            <a:tailEnd/>
          </a:ln>
          <a:effectLst>
            <a:glow rad="101600">
              <a:schemeClr val="accent1">
                <a:satMod val="175000"/>
                <a:alpha val="40000"/>
              </a:schemeClr>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74850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580</TotalTime>
  <Words>4818</Words>
  <Application>Microsoft Office PowerPoint</Application>
  <PresentationFormat>全屏显示(4:3)</PresentationFormat>
  <Paragraphs>242</Paragraphs>
  <Slides>51</Slides>
  <Notes>0</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平衡</vt:lpstr>
      <vt:lpstr>中小学数字图书馆 建设标准、趋势与对策</vt:lpstr>
      <vt:lpstr>提纲</vt:lpstr>
      <vt:lpstr>前言</vt:lpstr>
      <vt:lpstr>前言</vt:lpstr>
      <vt:lpstr>前言</vt:lpstr>
      <vt:lpstr>前言</vt:lpstr>
      <vt:lpstr>前言</vt:lpstr>
      <vt:lpstr>１、佛山市中小学数字图书馆建设标准解读</vt:lpstr>
      <vt:lpstr>１、佛山市中小学数字图书馆建设标准解读</vt:lpstr>
      <vt:lpstr>１、佛山市中小学数字图书馆建设标准解读</vt:lpstr>
      <vt:lpstr>１、佛山市中小学数字图书馆建设标准解读</vt:lpstr>
      <vt:lpstr>１、佛山市中小学数字图书馆建设标准解读</vt:lpstr>
      <vt:lpstr>１、佛山市中小学数字图书馆建设标准解读</vt:lpstr>
      <vt:lpstr>１、佛山市中小学数字图书馆建设标准解读</vt:lpstr>
      <vt:lpstr>１、佛山市中小学数字图书馆建设标准解读</vt:lpstr>
      <vt:lpstr>１、佛山市中小学数字图书馆建设标准解读</vt:lpstr>
      <vt:lpstr>２、数字图书馆发展现状</vt:lpstr>
      <vt:lpstr>２、数字图书馆发展现状</vt:lpstr>
      <vt:lpstr>２、数字图书馆发展现状</vt:lpstr>
      <vt:lpstr>２、数字图书馆发展现状</vt:lpstr>
      <vt:lpstr>２、数字图书馆发展现状</vt:lpstr>
      <vt:lpstr>２、数字图书馆发展现状</vt:lpstr>
      <vt:lpstr>２、数字图书馆发展现状</vt:lpstr>
      <vt:lpstr>２、数字图书馆发展现状</vt:lpstr>
      <vt:lpstr>２、数字图书馆发展现状</vt:lpstr>
      <vt:lpstr>２、数字图书馆发展现状</vt:lpstr>
      <vt:lpstr>２、数字图书馆发展现状</vt:lpstr>
      <vt:lpstr>２、数字图书馆发展现状</vt:lpstr>
      <vt:lpstr>３、国内外数字阅读</vt:lpstr>
      <vt:lpstr>３、国内外数字阅读</vt:lpstr>
      <vt:lpstr>３、国内外数字阅读</vt:lpstr>
      <vt:lpstr>３、国内外数字阅读</vt:lpstr>
      <vt:lpstr>３、国内外数字阅读</vt:lpstr>
      <vt:lpstr>３、国内外数字阅读</vt:lpstr>
      <vt:lpstr>３、国内外数字阅读</vt:lpstr>
      <vt:lpstr>４、数字图书馆在教育信息化建设中的作用</vt:lpstr>
      <vt:lpstr>４、中小学数字图书馆在教育信息化建设中的作用</vt:lpstr>
      <vt:lpstr>５、数字图书馆的未来——智慧图书馆</vt:lpstr>
      <vt:lpstr>５、数字图书馆的未来——智慧图书馆</vt:lpstr>
      <vt:lpstr>５、数字图书馆的未来——智慧图书馆</vt:lpstr>
      <vt:lpstr>６、中小学智慧图书馆发展策略</vt:lpstr>
      <vt:lpstr>６、中小学智慧图书馆发展策略</vt:lpstr>
      <vt:lpstr>６、中小学智慧图书馆发展策略</vt:lpstr>
      <vt:lpstr>６、中小学智慧图书馆发展策略</vt:lpstr>
      <vt:lpstr>书人相联：城市街区２４小时自助图书馆系统</vt:lpstr>
      <vt:lpstr>书人相联：佛山市已建成5间自助图书馆</vt:lpstr>
      <vt:lpstr>６、中小学智慧图书馆发展策略</vt:lpstr>
      <vt:lpstr>６、中小学智慧图书馆发展策略</vt:lpstr>
      <vt:lpstr>６、中小学智慧图书馆发展策略</vt:lpstr>
      <vt:lpstr>６、中小学智慧图书馆发展策略</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数字图书馆发展趋势与对策</dc:title>
  <dc:creator>微软用户</dc:creator>
  <cp:lastModifiedBy>微软用户</cp:lastModifiedBy>
  <cp:revision>68</cp:revision>
  <dcterms:created xsi:type="dcterms:W3CDTF">2013-11-16T00:55:17Z</dcterms:created>
  <dcterms:modified xsi:type="dcterms:W3CDTF">2013-11-17T15:08:38Z</dcterms:modified>
</cp:coreProperties>
</file>